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2" r:id="rId3"/>
    <p:sldId id="263" r:id="rId4"/>
    <p:sldId id="274" r:id="rId5"/>
    <p:sldId id="264" r:id="rId6"/>
    <p:sldId id="275" r:id="rId7"/>
    <p:sldId id="276" r:id="rId8"/>
    <p:sldId id="277" r:id="rId9"/>
    <p:sldId id="278" r:id="rId10"/>
    <p:sldId id="279" r:id="rId11"/>
    <p:sldId id="280" r:id="rId12"/>
    <p:sldId id="282" r:id="rId13"/>
    <p:sldId id="284" r:id="rId14"/>
    <p:sldId id="285" r:id="rId15"/>
    <p:sldId id="286" r:id="rId16"/>
    <p:sldId id="268" r:id="rId17"/>
    <p:sldId id="269" r:id="rId18"/>
  </p:sldIdLst>
  <p:sldSz cx="12192000" cy="6858000"/>
  <p:notesSz cx="6858000" cy="9144000"/>
  <p:embeddedFontLst>
    <p:embeddedFont>
      <p:font typeface="Avenir Book" panose="02000503020000020003" pitchFamily="2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Karla" panose="020B0604020202020204" charset="0"/>
      <p:regular r:id="rId27"/>
      <p:bold r:id="rId28"/>
      <p:italic r:id="rId29"/>
      <p:boldItalic r:id="rId30"/>
    </p:embeddedFont>
    <p:embeddedFont>
      <p:font typeface="Roboto" panose="020B0604020202020204" charset="0"/>
      <p:regular r:id="rId31"/>
      <p:bold r:id="rId32"/>
    </p:embeddedFont>
    <p:embeddedFont>
      <p:font typeface="Roboto Light" panose="020B0604020202020204" charset="0"/>
      <p:regular r:id="rId33"/>
    </p:embeddedFont>
    <p:embeddedFont>
      <p:font typeface="Roboto Medium" panose="020B0604020202020204" charset="0"/>
      <p:regular r:id="rId34"/>
    </p:embeddedFont>
    <p:embeddedFont>
      <p:font typeface="Segoe UI Black" panose="020B0A02040204020203" pitchFamily="34" charset="0"/>
      <p:bold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  <a:srgbClr val="F8F8F8"/>
    <a:srgbClr val="F2F2F2"/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94"/>
  </p:normalViewPr>
  <p:slideViewPr>
    <p:cSldViewPr snapToGrid="0" snapToObjects="1">
      <p:cViewPr varScale="1">
        <p:scale>
          <a:sx n="69" d="100"/>
          <a:sy n="69" d="100"/>
        </p:scale>
        <p:origin x="67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3435A-EB58-614C-AD34-DB83C6A7DEDE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FA0B5-ED96-7445-A74A-28C98F519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29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Toxic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permain</a:t>
            </a:r>
            <a:r>
              <a:rPr lang="en-US" dirty="0"/>
              <a:t> </a:t>
            </a:r>
            <a:r>
              <a:rPr lang="en-US" dirty="0" err="1"/>
              <a:t>Dota</a:t>
            </a:r>
            <a:r>
              <a:rPr lang="en-US" dirty="0"/>
              <a:t> 2 </a:t>
            </a:r>
            <a:r>
              <a:rPr lang="en-US" dirty="0" err="1"/>
              <a:t>bermakna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sikap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baik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lain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jalannya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merugikan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lain. </a:t>
            </a:r>
            <a:r>
              <a:rPr lang="en-US" dirty="0" err="1"/>
              <a:t>Perilaku</a:t>
            </a:r>
            <a:r>
              <a:rPr lang="en-US" dirty="0"/>
              <a:t> toxic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action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sengaja</a:t>
            </a:r>
            <a:r>
              <a:rPr lang="en-US" dirty="0"/>
              <a:t> </a:t>
            </a:r>
            <a:r>
              <a:rPr lang="en-US" dirty="0" err="1"/>
              <a:t>bermain</a:t>
            </a:r>
            <a:r>
              <a:rPr lang="en-US" dirty="0"/>
              <a:t> </a:t>
            </a:r>
            <a:r>
              <a:rPr lang="en-US" dirty="0" err="1"/>
              <a:t>jelek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ujaran</a:t>
            </a:r>
            <a:r>
              <a:rPr lang="en-US" dirty="0"/>
              <a:t> </a:t>
            </a:r>
            <a:r>
              <a:rPr lang="en-US" dirty="0" err="1"/>
              <a:t>tulisan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percakapan</a:t>
            </a:r>
            <a:r>
              <a:rPr lang="en-US" dirty="0"/>
              <a:t>. </a:t>
            </a:r>
            <a:r>
              <a:rPr lang="en-US" dirty="0" err="1"/>
              <a:t>Eksperimen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berfokus</a:t>
            </a:r>
            <a:r>
              <a:rPr lang="en-US" dirty="0"/>
              <a:t> pada </a:t>
            </a: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perilaku</a:t>
            </a:r>
            <a:r>
              <a:rPr lang="en-US" dirty="0"/>
              <a:t> toxic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ujuaran</a:t>
            </a:r>
            <a:r>
              <a:rPr lang="en-US" dirty="0"/>
              <a:t> </a:t>
            </a:r>
            <a:r>
              <a:rPr lang="en-US" dirty="0" err="1"/>
              <a:t>tulisan</a:t>
            </a:r>
            <a:r>
              <a:rPr lang="en-US" dirty="0"/>
              <a:t>.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perilaku</a:t>
            </a:r>
            <a:r>
              <a:rPr lang="en-US" dirty="0"/>
              <a:t> toxic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ujaran</a:t>
            </a:r>
            <a:r>
              <a:rPr lang="en-US" dirty="0"/>
              <a:t> </a:t>
            </a:r>
            <a:r>
              <a:rPr lang="en-US" dirty="0" err="1"/>
              <a:t>tulisan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, </a:t>
            </a:r>
            <a:r>
              <a:rPr lang="en-US" dirty="0" err="1"/>
              <a:t>menyalahkan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lain, </a:t>
            </a:r>
            <a:r>
              <a:rPr lang="en-US" dirty="0" err="1"/>
              <a:t>menghina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lain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perkataan</a:t>
            </a:r>
            <a:r>
              <a:rPr lang="en-US" dirty="0"/>
              <a:t> </a:t>
            </a:r>
            <a:r>
              <a:rPr lang="en-US" dirty="0" err="1"/>
              <a:t>kasar</a:t>
            </a:r>
            <a:r>
              <a:rPr lang="en-US" dirty="0"/>
              <a:t>, </a:t>
            </a:r>
            <a:r>
              <a:rPr lang="en-US" dirty="0" err="1"/>
              <a:t>bahkan</a:t>
            </a:r>
            <a:r>
              <a:rPr lang="en-US" dirty="0"/>
              <a:t> </a:t>
            </a:r>
            <a:r>
              <a:rPr lang="en-US" dirty="0" err="1"/>
              <a:t>berbau</a:t>
            </a:r>
            <a:r>
              <a:rPr lang="en-US" dirty="0"/>
              <a:t> SARA.</a:t>
            </a:r>
          </a:p>
          <a:p>
            <a:endParaRPr lang="en-US" dirty="0"/>
          </a:p>
          <a:p>
            <a:r>
              <a:rPr lang="en-US" dirty="0" err="1"/>
              <a:t>Kehadiran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toxic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pengalaman</a:t>
            </a:r>
            <a:r>
              <a:rPr lang="en-US" dirty="0"/>
              <a:t> </a:t>
            </a:r>
            <a:r>
              <a:rPr lang="en-US" dirty="0" err="1"/>
              <a:t>bermain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buruk</a:t>
            </a:r>
            <a:r>
              <a:rPr lang="en-US" dirty="0"/>
              <a:t>.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yang </a:t>
            </a:r>
            <a:r>
              <a:rPr lang="en-US" dirty="0" err="1"/>
              <a:t>berniat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melepas</a:t>
            </a:r>
            <a:r>
              <a:rPr lang="en-US" dirty="0"/>
              <a:t> </a:t>
            </a:r>
            <a:r>
              <a:rPr lang="en-US" dirty="0" err="1"/>
              <a:t>kepenatan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bermain</a:t>
            </a:r>
            <a:r>
              <a:rPr lang="en-US" dirty="0"/>
              <a:t> game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tercapai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kehadirannya</a:t>
            </a:r>
            <a:r>
              <a:rPr lang="en-US" dirty="0"/>
              <a:t> dan </a:t>
            </a:r>
            <a:r>
              <a:rPr lang="en-US" dirty="0" err="1"/>
              <a:t>pemain</a:t>
            </a:r>
            <a:r>
              <a:rPr lang="en-US" dirty="0"/>
              <a:t> yang </a:t>
            </a:r>
            <a:r>
              <a:rPr lang="en-US" dirty="0" err="1"/>
              <a:t>mengalami</a:t>
            </a:r>
            <a:r>
              <a:rPr lang="en-US" dirty="0"/>
              <a:t> </a:t>
            </a:r>
            <a:r>
              <a:rPr lang="en-US" dirty="0" err="1"/>
              <a:t>pengalaman</a:t>
            </a:r>
            <a:r>
              <a:rPr lang="en-US" dirty="0"/>
              <a:t> </a:t>
            </a:r>
            <a:r>
              <a:rPr lang="en-US" dirty="0" err="1"/>
              <a:t>buruk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memutuskan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berhenti</a:t>
            </a:r>
            <a:r>
              <a:rPr lang="en-US" dirty="0"/>
              <a:t> </a:t>
            </a:r>
            <a:r>
              <a:rPr lang="en-US" dirty="0" err="1"/>
              <a:t>bermain</a:t>
            </a:r>
            <a:r>
              <a:rPr lang="en-US" dirty="0"/>
              <a:t> </a:t>
            </a:r>
            <a:r>
              <a:rPr lang="en-US" dirty="0" err="1"/>
              <a:t>lagi</a:t>
            </a:r>
            <a:r>
              <a:rPr lang="en-US" dirty="0"/>
              <a:t>. </a:t>
            </a:r>
            <a:r>
              <a:rPr lang="en-US" dirty="0" err="1"/>
              <a:t>Selain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, </a:t>
            </a:r>
            <a:r>
              <a:rPr lang="en-US" dirty="0" err="1"/>
              <a:t>perilaku</a:t>
            </a:r>
            <a:r>
              <a:rPr lang="en-US" dirty="0"/>
              <a:t> toxic juga </a:t>
            </a:r>
            <a:r>
              <a:rPr lang="en-US" dirty="0" err="1"/>
              <a:t>menghambat</a:t>
            </a:r>
            <a:r>
              <a:rPr lang="en-US" dirty="0"/>
              <a:t> </a:t>
            </a:r>
            <a:r>
              <a:rPr lang="en-US" dirty="0" err="1"/>
              <a:t>pertumbuhan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baru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perilaku</a:t>
            </a:r>
            <a:r>
              <a:rPr lang="en-US" dirty="0"/>
              <a:t> toxic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menekan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baru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kesalahan</a:t>
            </a:r>
            <a:r>
              <a:rPr lang="en-US" dirty="0"/>
              <a:t>, </a:t>
            </a:r>
            <a:r>
              <a:rPr lang="en-US" dirty="0" err="1"/>
              <a:t>padahal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baru</a:t>
            </a:r>
            <a:r>
              <a:rPr lang="en-US" dirty="0"/>
              <a:t> </a:t>
            </a:r>
            <a:r>
              <a:rPr lang="en-US" dirty="0" err="1"/>
              <a:t>pasti</a:t>
            </a:r>
            <a:r>
              <a:rPr lang="en-US" dirty="0"/>
              <a:t> 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.  </a:t>
            </a:r>
            <a:r>
              <a:rPr lang="en-US" dirty="0" err="1"/>
              <a:t>Beberapa</a:t>
            </a:r>
            <a:r>
              <a:rPr lang="en-US" dirty="0"/>
              <a:t> website, </a:t>
            </a:r>
            <a:r>
              <a:rPr lang="en-US" dirty="0" err="1"/>
              <a:t>baik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forum </a:t>
            </a:r>
            <a:r>
              <a:rPr lang="en-US" dirty="0" err="1"/>
              <a:t>diskusi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artikel</a:t>
            </a:r>
            <a:r>
              <a:rPr lang="en-US" dirty="0"/>
              <a:t> </a:t>
            </a:r>
            <a:r>
              <a:rPr lang="en-US" dirty="0" err="1"/>
              <a:t>menganalisis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salah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penyebab</a:t>
            </a:r>
            <a:r>
              <a:rPr lang="en-US" dirty="0"/>
              <a:t> </a:t>
            </a:r>
            <a:r>
              <a:rPr lang="en-US" dirty="0" err="1"/>
              <a:t>Dota</a:t>
            </a:r>
            <a:r>
              <a:rPr lang="en-US" dirty="0"/>
              <a:t> 2 </a:t>
            </a:r>
            <a:r>
              <a:rPr lang="en-US" dirty="0" err="1"/>
              <a:t>mengalami</a:t>
            </a:r>
            <a:r>
              <a:rPr lang="en-US" dirty="0"/>
              <a:t> </a:t>
            </a:r>
            <a:r>
              <a:rPr lang="en-US" dirty="0" err="1"/>
              <a:t>penurunan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kehadiran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toxic [1]–[3]. </a:t>
            </a:r>
          </a:p>
          <a:p>
            <a:endParaRPr lang="en-US" dirty="0"/>
          </a:p>
          <a:p>
            <a:r>
              <a:rPr lang="en-US" dirty="0"/>
              <a:t>Valve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pengembang</a:t>
            </a:r>
            <a:r>
              <a:rPr lang="en-US" dirty="0"/>
              <a:t> game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menekan</a:t>
            </a:r>
            <a:r>
              <a:rPr lang="en-US" dirty="0"/>
              <a:t> </a:t>
            </a:r>
            <a:r>
              <a:rPr lang="en-US" dirty="0" err="1"/>
              <a:t>perilaku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menyertakan</a:t>
            </a:r>
            <a:r>
              <a:rPr lang="en-US" dirty="0"/>
              <a:t>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para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melaporkan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lain yang </a:t>
            </a:r>
            <a:r>
              <a:rPr lang="en-US" dirty="0" err="1"/>
              <a:t>dianggap</a:t>
            </a:r>
            <a:r>
              <a:rPr lang="en-US" dirty="0"/>
              <a:t> </a:t>
            </a:r>
            <a:r>
              <a:rPr lang="en-US" dirty="0" err="1"/>
              <a:t>berperilaku</a:t>
            </a:r>
            <a:r>
              <a:rPr lang="en-US" dirty="0"/>
              <a:t> toxic dan </a:t>
            </a:r>
            <a:r>
              <a:rPr lang="en-US" dirty="0" err="1"/>
              <a:t>memberi</a:t>
            </a:r>
            <a:r>
              <a:rPr lang="en-US" dirty="0"/>
              <a:t> </a:t>
            </a:r>
            <a:r>
              <a:rPr lang="en-US" dirty="0" err="1"/>
              <a:t>hukuman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menutup</a:t>
            </a:r>
            <a:r>
              <a:rPr lang="en-US" dirty="0"/>
              <a:t> </a:t>
            </a:r>
            <a:r>
              <a:rPr lang="en-US" dirty="0" err="1"/>
              <a:t>akses</a:t>
            </a:r>
            <a:r>
              <a:rPr lang="en-US" dirty="0"/>
              <a:t> </a:t>
            </a:r>
            <a:r>
              <a:rPr lang="en-US" dirty="0" err="1"/>
              <a:t>bermain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hari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terbukti</a:t>
            </a:r>
            <a:r>
              <a:rPr lang="en-US" dirty="0"/>
              <a:t> </a:t>
            </a:r>
            <a:r>
              <a:rPr lang="en-US" dirty="0" err="1"/>
              <a:t>berperilaku</a:t>
            </a:r>
            <a:r>
              <a:rPr lang="en-US" dirty="0"/>
              <a:t> toxic. Setelah </a:t>
            </a: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diterima</a:t>
            </a:r>
            <a:r>
              <a:rPr lang="en-US" dirty="0"/>
              <a:t>, </a:t>
            </a:r>
            <a:r>
              <a:rPr lang="en-US" dirty="0" err="1"/>
              <a:t>pemain</a:t>
            </a:r>
            <a:r>
              <a:rPr lang="en-US" dirty="0"/>
              <a:t> yang </a:t>
            </a:r>
            <a:r>
              <a:rPr lang="en-US" dirty="0" err="1"/>
              <a:t>dilaporkan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otomatis</a:t>
            </a:r>
            <a:r>
              <a:rPr lang="en-US" dirty="0"/>
              <a:t> </a:t>
            </a:r>
            <a:r>
              <a:rPr lang="en-US" dirty="0" err="1"/>
              <a:t>diberikan</a:t>
            </a:r>
            <a:r>
              <a:rPr lang="en-US" dirty="0"/>
              <a:t> </a:t>
            </a:r>
            <a:r>
              <a:rPr lang="en-US" dirty="0" err="1"/>
              <a:t>hukuman</a:t>
            </a:r>
            <a:r>
              <a:rPr lang="en-US" dirty="0"/>
              <a:t>, </a:t>
            </a:r>
            <a:r>
              <a:rPr lang="en-US" dirty="0" err="1"/>
              <a:t>tetapi</a:t>
            </a:r>
            <a:r>
              <a:rPr lang="en-US" dirty="0"/>
              <a:t> </a:t>
            </a: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direview</a:t>
            </a:r>
            <a:r>
              <a:rPr lang="en-US" dirty="0"/>
              <a:t> </a:t>
            </a:r>
            <a:r>
              <a:rPr lang="en-US" dirty="0" err="1"/>
              <a:t>terlebih</a:t>
            </a:r>
            <a:r>
              <a:rPr lang="en-US" dirty="0"/>
              <a:t> </a:t>
            </a:r>
            <a:r>
              <a:rPr lang="en-US" dirty="0" err="1"/>
              <a:t>dahulu</a:t>
            </a:r>
            <a:r>
              <a:rPr lang="en-US" dirty="0"/>
              <a:t>. Proses review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mungkin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manual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pertandingan</a:t>
            </a:r>
            <a:r>
              <a:rPr lang="en-US" dirty="0"/>
              <a:t> </a:t>
            </a:r>
            <a:r>
              <a:rPr lang="en-US" dirty="0" err="1"/>
              <a:t>harian</a:t>
            </a:r>
            <a:r>
              <a:rPr lang="en-US" dirty="0"/>
              <a:t> </a:t>
            </a:r>
            <a:r>
              <a:rPr lang="en-US" dirty="0" err="1"/>
              <a:t>Dota</a:t>
            </a:r>
            <a:r>
              <a:rPr lang="en-US" dirty="0"/>
              <a:t> 2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sebanyak</a:t>
            </a:r>
            <a:r>
              <a:rPr lang="en-US" dirty="0"/>
              <a:t> xxx game. Oleh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, </a:t>
            </a:r>
            <a:r>
              <a:rPr lang="en-US" dirty="0" err="1"/>
              <a:t>kehadiran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diharapkan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membantu</a:t>
            </a:r>
            <a:r>
              <a:rPr lang="en-US" dirty="0"/>
              <a:t> </a:t>
            </a:r>
            <a:r>
              <a:rPr lang="en-US" dirty="0" err="1"/>
              <a:t>pengembang</a:t>
            </a:r>
            <a:r>
              <a:rPr lang="en-US" dirty="0"/>
              <a:t> </a:t>
            </a:r>
            <a:r>
              <a:rPr lang="en-US" dirty="0" err="1"/>
              <a:t>Dota</a:t>
            </a:r>
            <a:r>
              <a:rPr lang="en-US" dirty="0"/>
              <a:t> 2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mendeteksi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toxic,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pengalaman</a:t>
            </a:r>
            <a:r>
              <a:rPr lang="en-US" dirty="0"/>
              <a:t> </a:t>
            </a:r>
            <a:r>
              <a:rPr lang="en-US" dirty="0" err="1"/>
              <a:t>bermain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baik</a:t>
            </a:r>
            <a:r>
              <a:rPr lang="en-US" dirty="0"/>
              <a:t> </a:t>
            </a:r>
            <a:r>
              <a:rPr lang="en-US" dirty="0" err="1"/>
              <a:t>lagi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699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a) Hasil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Eksperimen</a:t>
            </a:r>
            <a:endParaRPr lang="en-ID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Validation 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Berikut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hasil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validation test:</a:t>
            </a:r>
          </a:p>
          <a:p>
            <a:endParaRPr lang="en-ID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Sehingga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Model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Terbaik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dipilih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pada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Skenario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</a:t>
            </a:r>
          </a:p>
          <a:p>
            <a:endParaRPr lang="en-ID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Testing</a:t>
            </a:r>
            <a:b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terbaik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digunakan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untuk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diuji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test dan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hasil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71.42%</a:t>
            </a:r>
          </a:p>
          <a:p>
            <a:endParaRPr lang="en-ID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9768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terbaik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cenderung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menanggap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tersebut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bersifat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toxic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jika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mengandung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kata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banyak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2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Contoh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pertama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adalah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mengandung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kata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kurang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lebih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80 kata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dalam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dimana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pertama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berlabel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toxic dan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kedua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berlabel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toxic. </a:t>
            </a:r>
          </a:p>
          <a:p>
            <a:pPr marL="228600" indent="-228600">
              <a:buAutoNum type="arabicPeriod"/>
            </a:pPr>
            <a:endParaRPr lang="en-ID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menganggap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tersebut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toxic.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Sedangkan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contoh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berikutnya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adalah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mengandung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kata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kurang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30 kata,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dimana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pertama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berlabel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toxic dan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kedua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berlabel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toxic. Model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menganggap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tersebut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toxic.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Selain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itu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pada data train, rata-rata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jumlah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kata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untuk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berlabel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toxic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adalah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57 dan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untuk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berlabel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toxic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adalah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17.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Tergambar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latihnya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Solusinya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menambah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train,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kriteria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berjumlah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kata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sedikit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label toxic dan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berjumlah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kata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banyak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untuk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berlabel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non toxic.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7553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Model bidirectional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memiliki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akurasi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lebih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baik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dibanding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model LSTM. bidirectional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mempertimbangkan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hubungan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kata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kata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sebelum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setelahnya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(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tambah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grafik</a:t>
            </a:r>
            <a:endParaRPr lang="en-ID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180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Penggunaan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Entity Masking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terlalu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mempengaruhi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akurasi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disebabkan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banyak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entity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selain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OTHER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gagal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diidentifikasi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tergambar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akurasi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untuk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label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selain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other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sangat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support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Solusi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menambah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dataset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untuk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meningkatkan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akurasinya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Contoh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'die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idoot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 divine for the win . so noob . fucker . Tk 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ahahaha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 so sad 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triggerd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 rep [ ort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jugg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 ty 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ez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 just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erport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this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jugg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 ty . gg'.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masking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terindentifikasi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pada document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tersebut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padahal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kata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idoot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noob, fucker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bermakna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3099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parameter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lainnya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yaitu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panjang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vector word embedding dan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penggunaan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dropout layer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atau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terlalu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mempengaruhi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hasil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ID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49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 1. </a:t>
            </a:r>
            <a:r>
              <a:rPr lang="en-US" dirty="0" err="1"/>
              <a:t>Deskripsi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toxic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yang </a:t>
            </a:r>
            <a:r>
              <a:rPr lang="en-US" dirty="0" err="1"/>
              <a:t>bertujuan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mendeteksi</a:t>
            </a:r>
            <a:r>
              <a:rPr lang="en-US" dirty="0"/>
              <a:t> </a:t>
            </a:r>
            <a:r>
              <a:rPr lang="en-US" dirty="0" err="1"/>
              <a:t>apakah</a:t>
            </a:r>
            <a:r>
              <a:rPr lang="en-US" dirty="0"/>
              <a:t> </a:t>
            </a:r>
            <a:r>
              <a:rPr lang="en-US" dirty="0" err="1"/>
              <a:t>seorang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Dota</a:t>
            </a:r>
            <a:r>
              <a:rPr lang="en-US" dirty="0"/>
              <a:t> 2 </a:t>
            </a:r>
            <a:r>
              <a:rPr lang="en-US" dirty="0" err="1"/>
              <a:t>bersifat</a:t>
            </a:r>
            <a:r>
              <a:rPr lang="en-US" dirty="0"/>
              <a:t> toxic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,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rekaman</a:t>
            </a:r>
            <a:r>
              <a:rPr lang="en-US" dirty="0"/>
              <a:t> </a:t>
            </a:r>
            <a:r>
              <a:rPr lang="en-US" dirty="0" err="1"/>
              <a:t>percakapan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pertandingan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### a. Dataset</a:t>
            </a:r>
          </a:p>
          <a:p>
            <a:r>
              <a:rPr lang="en-US" dirty="0"/>
              <a:t>Dataset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dataset </a:t>
            </a:r>
            <a:r>
              <a:rPr lang="en-US" dirty="0" err="1"/>
              <a:t>percakapan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game </a:t>
            </a:r>
            <a:r>
              <a:rPr lang="en-US" dirty="0" err="1"/>
              <a:t>Dota</a:t>
            </a:r>
            <a:r>
              <a:rPr lang="en-US" dirty="0"/>
              <a:t> 2. Dataset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karakteristik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:&lt;</a:t>
            </a:r>
            <a:r>
              <a:rPr lang="en-US" dirty="0" err="1"/>
              <a:t>br</a:t>
            </a:r>
            <a:r>
              <a:rPr lang="en-US" dirty="0"/>
              <a:t>&gt;</a:t>
            </a:r>
          </a:p>
          <a:p>
            <a:r>
              <a:rPr lang="en-US" dirty="0"/>
              <a:t>- </a:t>
            </a:r>
            <a:r>
              <a:rPr lang="en-US" dirty="0" err="1"/>
              <a:t>Mengandung</a:t>
            </a:r>
            <a:r>
              <a:rPr lang="en-US" dirty="0"/>
              <a:t> spelling-error,</a:t>
            </a:r>
          </a:p>
          <a:p>
            <a:r>
              <a:rPr lang="en-US" dirty="0"/>
              <a:t>- </a:t>
            </a:r>
            <a:r>
              <a:rPr lang="en-US" dirty="0" err="1"/>
              <a:t>Kebanyakan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mengikuti</a:t>
            </a:r>
            <a:r>
              <a:rPr lang="en-US" dirty="0"/>
              <a:t> grammatical structure,</a:t>
            </a:r>
          </a:p>
          <a:p>
            <a:r>
              <a:rPr lang="en-US" dirty="0"/>
              <a:t>- </a:t>
            </a:r>
            <a:r>
              <a:rPr lang="en-US" dirty="0" err="1"/>
              <a:t>Mengandung</a:t>
            </a:r>
            <a:r>
              <a:rPr lang="en-US" dirty="0"/>
              <a:t> pidgin language,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baku</a:t>
            </a:r>
            <a:r>
              <a:rPr lang="en-US" dirty="0"/>
              <a:t>,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bercampur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kalimat</a:t>
            </a:r>
            <a:r>
              <a:rPr lang="en-US" dirty="0"/>
              <a:t>, </a:t>
            </a:r>
            <a:r>
              <a:rPr lang="en-US" dirty="0" err="1"/>
              <a:t>contoh</a:t>
            </a:r>
            <a:r>
              <a:rPr lang="en-US" dirty="0"/>
              <a:t>: </a:t>
            </a:r>
          </a:p>
          <a:p>
            <a:r>
              <a:rPr lang="en-US" dirty="0"/>
              <a:t>- </a:t>
            </a:r>
            <a:r>
              <a:rPr lang="en-US" dirty="0" err="1"/>
              <a:t>Banyaknya</a:t>
            </a:r>
            <a:r>
              <a:rPr lang="en-US" dirty="0"/>
              <a:t> </a:t>
            </a:r>
            <a:r>
              <a:rPr lang="en-US" dirty="0" err="1"/>
              <a:t>istilah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jargon yang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dikenal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dunia </a:t>
            </a:r>
            <a:r>
              <a:rPr lang="en-US" dirty="0" err="1"/>
              <a:t>Dota</a:t>
            </a:r>
            <a:r>
              <a:rPr lang="en-US" dirty="0"/>
              <a:t> 2 </a:t>
            </a:r>
            <a:r>
              <a:rPr lang="en-US" dirty="0" err="1"/>
              <a:t>seperti</a:t>
            </a:r>
            <a:r>
              <a:rPr lang="en-US" dirty="0"/>
              <a:t>, am (Anti Mage), bb (Buy Back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Bristleback</a:t>
            </a:r>
            <a:r>
              <a:rPr lang="en-US" dirty="0"/>
              <a:t>), noob, </a:t>
            </a:r>
            <a:r>
              <a:rPr lang="en-US" dirty="0" err="1"/>
              <a:t>dll</a:t>
            </a:r>
            <a:r>
              <a:rPr lang="en-US" dirty="0"/>
              <a:t>,</a:t>
            </a:r>
          </a:p>
          <a:p>
            <a:r>
              <a:rPr lang="en-US" dirty="0"/>
              <a:t>-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saling</a:t>
            </a:r>
            <a:r>
              <a:rPr lang="en-US" dirty="0"/>
              <a:t> </a:t>
            </a:r>
            <a:r>
              <a:rPr lang="en-US" dirty="0" err="1"/>
              <a:t>menyapa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hero yang </a:t>
            </a:r>
            <a:r>
              <a:rPr lang="en-US" dirty="0" err="1"/>
              <a:t>digunakan</a:t>
            </a:r>
            <a:r>
              <a:rPr lang="en-US" dirty="0"/>
              <a:t>, </a:t>
            </a:r>
            <a:r>
              <a:rPr lang="en-US" dirty="0" err="1"/>
              <a:t>contoh</a:t>
            </a:r>
            <a:r>
              <a:rPr lang="en-US" dirty="0"/>
              <a:t>: hey cm, back </a:t>
            </a:r>
            <a:r>
              <a:rPr lang="en-US" dirty="0" err="1"/>
              <a:t>i</a:t>
            </a:r>
            <a:r>
              <a:rPr lang="en-US" dirty="0"/>
              <a:t> have no mana.</a:t>
            </a:r>
          </a:p>
          <a:p>
            <a:endParaRPr lang="en-US" dirty="0"/>
          </a:p>
          <a:p>
            <a:r>
              <a:rPr lang="en-US" dirty="0"/>
              <a:t>Dataset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, dan yang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fokus</a:t>
            </a:r>
            <a:r>
              <a:rPr lang="en-US" dirty="0"/>
              <a:t> pada </a:t>
            </a:r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*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inggris</a:t>
            </a:r>
            <a:r>
              <a:rPr lang="en-US" dirty="0"/>
              <a:t>*.</a:t>
            </a:r>
          </a:p>
          <a:p>
            <a:endParaRPr lang="en-US" dirty="0"/>
          </a:p>
          <a:p>
            <a:r>
              <a:rPr lang="en-US" dirty="0"/>
              <a:t>### b. Modul</a:t>
            </a:r>
          </a:p>
          <a:p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dibangun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pendekatan</a:t>
            </a:r>
            <a:r>
              <a:rPr lang="en-US" dirty="0"/>
              <a:t> machine learning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Name Entity Recognizer, Word Embedding,  dan Text Classification.</a:t>
            </a:r>
          </a:p>
          <a:p>
            <a:endParaRPr lang="en-US" dirty="0"/>
          </a:p>
          <a:p>
            <a:r>
              <a:rPr lang="en-US" dirty="0"/>
              <a:t>#### </a:t>
            </a:r>
            <a:r>
              <a:rPr lang="en-US" dirty="0" err="1"/>
              <a:t>i</a:t>
            </a:r>
            <a:r>
              <a:rPr lang="en-US" dirty="0"/>
              <a:t>. Name Entity Recognizer</a:t>
            </a:r>
          </a:p>
          <a:p>
            <a:r>
              <a:rPr lang="en-US" dirty="0"/>
              <a:t>Modul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mencoba</a:t>
            </a:r>
            <a:r>
              <a:rPr lang="en-US" dirty="0"/>
              <a:t> </a:t>
            </a:r>
            <a:r>
              <a:rPr lang="en-US" dirty="0" err="1"/>
              <a:t>menyelesaikan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pada dataset yang </a:t>
            </a:r>
            <a:r>
              <a:rPr lang="en-US" dirty="0" err="1"/>
              <a:t>mengandung</a:t>
            </a:r>
            <a:r>
              <a:rPr lang="en-US" dirty="0"/>
              <a:t> jargon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mengategorikan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hero, </a:t>
            </a:r>
            <a:r>
              <a:rPr lang="en-US" dirty="0" err="1"/>
              <a:t>nama</a:t>
            </a:r>
            <a:r>
              <a:rPr lang="en-US" dirty="0"/>
              <a:t> item, kata </a:t>
            </a:r>
            <a:r>
              <a:rPr lang="en-US" dirty="0" err="1"/>
              <a:t>kasar</a:t>
            </a:r>
            <a:r>
              <a:rPr lang="en-US" dirty="0"/>
              <a:t>, </a:t>
            </a:r>
            <a:r>
              <a:rPr lang="en-US" dirty="0" err="1"/>
              <a:t>dll</a:t>
            </a:r>
            <a:r>
              <a:rPr lang="en-US" dirty="0"/>
              <a:t>,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pada salah </a:t>
            </a:r>
            <a:r>
              <a:rPr lang="en-US" dirty="0" err="1"/>
              <a:t>satu</a:t>
            </a:r>
            <a:r>
              <a:rPr lang="en-US" dirty="0"/>
              <a:t> preprocessing agar </a:t>
            </a:r>
            <a:r>
              <a:rPr lang="en-US" dirty="0" err="1"/>
              <a:t>hasil</a:t>
            </a:r>
            <a:r>
              <a:rPr lang="en-US" dirty="0"/>
              <a:t> yang </a:t>
            </a:r>
            <a:r>
              <a:rPr lang="en-US" dirty="0" err="1"/>
              <a:t>diperoleh</a:t>
            </a:r>
            <a:r>
              <a:rPr lang="en-US" dirty="0"/>
              <a:t> pada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bagus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#### ii. Word Embedding</a:t>
            </a:r>
          </a:p>
          <a:p>
            <a:r>
              <a:rPr lang="en-US" dirty="0"/>
              <a:t>Modul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mencoba</a:t>
            </a:r>
            <a:r>
              <a:rPr lang="en-US" dirty="0"/>
              <a:t> </a:t>
            </a:r>
            <a:r>
              <a:rPr lang="en-US" dirty="0" err="1"/>
              <a:t>menyelesaikan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dataset yang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kalimat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mengikut</a:t>
            </a:r>
            <a:r>
              <a:rPr lang="en-US" dirty="0"/>
              <a:t> </a:t>
            </a:r>
            <a:r>
              <a:rPr lang="en-US" dirty="0" err="1"/>
              <a:t>struktur</a:t>
            </a:r>
            <a:r>
              <a:rPr lang="en-US" dirty="0"/>
              <a:t> grammar, pidgin language, dan </a:t>
            </a:r>
            <a:r>
              <a:rPr lang="en-US" dirty="0" err="1"/>
              <a:t>spellling</a:t>
            </a:r>
            <a:r>
              <a:rPr lang="en-US" dirty="0"/>
              <a:t> error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mengubah</a:t>
            </a:r>
            <a:r>
              <a:rPr lang="en-US" dirty="0"/>
              <a:t> kata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vektor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yang </a:t>
            </a:r>
            <a:r>
              <a:rPr lang="en-US" dirty="0" err="1"/>
              <a:t>merepresentasikan</a:t>
            </a:r>
            <a:r>
              <a:rPr lang="en-US" dirty="0"/>
              <a:t> kata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context (similar word has similar context). Karena </a:t>
            </a:r>
            <a:r>
              <a:rPr lang="en-US" dirty="0" err="1"/>
              <a:t>karakteristik</a:t>
            </a:r>
            <a:r>
              <a:rPr lang="en-US" dirty="0"/>
              <a:t> dataset </a:t>
            </a:r>
            <a:r>
              <a:rPr lang="en-US" dirty="0" err="1"/>
              <a:t>tersebut</a:t>
            </a:r>
            <a:r>
              <a:rPr lang="en-US" dirty="0"/>
              <a:t> juga </a:t>
            </a:r>
            <a:r>
              <a:rPr lang="en-US" dirty="0" err="1"/>
              <a:t>membuat</a:t>
            </a:r>
            <a:r>
              <a:rPr lang="en-US" dirty="0"/>
              <a:t> word embedding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, </a:t>
            </a:r>
            <a:r>
              <a:rPr lang="en-US" dirty="0" err="1"/>
              <a:t>sehingga</a:t>
            </a:r>
            <a:r>
              <a:rPr lang="en-US" dirty="0"/>
              <a:t> word embedding yang </a:t>
            </a:r>
            <a:r>
              <a:rPr lang="en-US" dirty="0" err="1"/>
              <a:t>dibangun</a:t>
            </a:r>
            <a:r>
              <a:rPr lang="en-US" dirty="0"/>
              <a:t> </a:t>
            </a:r>
            <a:r>
              <a:rPr lang="en-US" dirty="0" err="1"/>
              <a:t>dilatih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dataset yang </a:t>
            </a:r>
            <a:r>
              <a:rPr lang="en-US" dirty="0" err="1"/>
              <a:t>digunakan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#### iii.	Text Classification</a:t>
            </a:r>
          </a:p>
          <a:p>
            <a:r>
              <a:rPr lang="en-US" dirty="0"/>
              <a:t>Text Classification yang </a:t>
            </a:r>
            <a:r>
              <a:rPr lang="en-US" dirty="0" err="1"/>
              <a:t>bertujuan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kalimat</a:t>
            </a:r>
            <a:r>
              <a:rPr lang="en-US" dirty="0"/>
              <a:t> yang </a:t>
            </a:r>
            <a:r>
              <a:rPr lang="en-US" dirty="0" err="1"/>
              <a:t>dikeluarkan</a:t>
            </a:r>
            <a:r>
              <a:rPr lang="en-US" dirty="0"/>
              <a:t> oleh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pertandingan</a:t>
            </a:r>
            <a:r>
              <a:rPr lang="en-US" dirty="0"/>
              <a:t>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/>
              <a:t>unsur</a:t>
            </a:r>
            <a:r>
              <a:rPr lang="en-US" dirty="0"/>
              <a:t> toxic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887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Aplikasi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terdiri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utama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yaitu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Name Entity Recognition, Word Embedding, dan Text Classification.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alur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sebagai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berikut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en-ID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**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Preprocessing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**: Pada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tahap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dijadikan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huruf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kecil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dan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dibuang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tanda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bacanya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&lt;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Contoh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&lt;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&gt;Input: [ “yes dog. Yeah. Fast and furious. To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Hah. sad.”, “no idiot. We too pro. Lol” , ... ]&lt;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&gt;Output: [ “yes dog yeah fast and furious to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hah. sad”, “no idiot we too pro lol”, ... ]</a:t>
            </a:r>
          </a:p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**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Tokenisasi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**: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Setiap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dipecah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menjadi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word token.&lt;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Contoh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:&lt;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&gt;Input: [ “yes dog yeah fast and furious to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hah. sad”, “no idiot we too pro lol”, ... ]&lt;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&gt;Output: [ [ yes, dog, yeah, fast, and, furious, to,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hah, sad ], [no, idiot, we, too, pro, lol ] , ... ]</a:t>
            </a:r>
          </a:p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**Entity Masking**: pada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tahap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Name Entity Recognition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digunakan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untuk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entity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ditemukan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token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tersebut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diganti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entitynya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**Text To Sequence**: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setiap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token di encoded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menjadi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angka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menunjukkan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nomor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indeksnya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pada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tabel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word.</a:t>
            </a:r>
          </a:p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**Padding**: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karena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panjang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berbeda-beda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setiap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jumlah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tokennya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kurang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SIZE,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ukuran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arraynya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dijadikan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SIZE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dengan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menambahkan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item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bernilai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0.</a:t>
            </a:r>
          </a:p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6. **Word Embedding**: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setiap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token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dikonversi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vector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embeddingnya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menggunakan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Word Embedding.</a:t>
            </a:r>
          </a:p>
          <a:p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7. **Text Classification**: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hasil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konversi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word embedding,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kemudian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dimasukkan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dalam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model yang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dibuat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pada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modul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Text Classification,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untuk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diprediksi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hasilnya</a:t>
            </a: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384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 3.	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Sejenis</a:t>
            </a:r>
            <a:endParaRPr lang="en-US" dirty="0"/>
          </a:p>
          <a:p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memprediksi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pertandingan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riwayat</a:t>
            </a:r>
            <a:r>
              <a:rPr lang="en-US" dirty="0"/>
              <a:t> </a:t>
            </a:r>
            <a:r>
              <a:rPr lang="en-US" dirty="0" err="1"/>
              <a:t>percakapan</a:t>
            </a:r>
            <a:r>
              <a:rPr lang="en-US" dirty="0"/>
              <a:t> pada game </a:t>
            </a:r>
            <a:r>
              <a:rPr lang="en-US" dirty="0" err="1"/>
              <a:t>Dota</a:t>
            </a:r>
            <a:r>
              <a:rPr lang="en-US" dirty="0"/>
              <a:t> [4]. </a:t>
            </a:r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dataset </a:t>
            </a:r>
            <a:r>
              <a:rPr lang="en-US" dirty="0" err="1"/>
              <a:t>Dota</a:t>
            </a:r>
            <a:r>
              <a:rPr lang="en-US" dirty="0"/>
              <a:t>. </a:t>
            </a:r>
            <a:r>
              <a:rPr lang="en-US" dirty="0" err="1"/>
              <a:t>Dota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versi</a:t>
            </a:r>
            <a:r>
              <a:rPr lang="en-US" dirty="0"/>
              <a:t> lama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Dota</a:t>
            </a:r>
            <a:r>
              <a:rPr lang="en-US" dirty="0"/>
              <a:t> 2 yang </a:t>
            </a:r>
            <a:r>
              <a:rPr lang="en-US" dirty="0" err="1"/>
              <a:t>merupakan</a:t>
            </a:r>
            <a:r>
              <a:rPr lang="en-US" dirty="0"/>
              <a:t> game custom map pada game Warcraft III. Model </a:t>
            </a:r>
            <a:r>
              <a:rPr lang="en-US" dirty="0" err="1"/>
              <a:t>prediksi</a:t>
            </a:r>
            <a:r>
              <a:rPr lang="en-US" dirty="0"/>
              <a:t> </a:t>
            </a:r>
            <a:r>
              <a:rPr lang="en-US" dirty="0" err="1"/>
              <a:t>dibangun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Support Vector Machine (SVM) dan feature </a:t>
            </a:r>
            <a:r>
              <a:rPr lang="en-US" dirty="0" err="1"/>
              <a:t>menggunakan</a:t>
            </a:r>
            <a:r>
              <a:rPr lang="en-US" dirty="0"/>
              <a:t> TF-IDF </a:t>
            </a:r>
            <a:r>
              <a:rPr lang="en-US" dirty="0" err="1"/>
              <a:t>dengan</a:t>
            </a:r>
            <a:r>
              <a:rPr lang="en-US" dirty="0"/>
              <a:t> N-gram. </a:t>
            </a:r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bertujuan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menunjukkan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perilaku</a:t>
            </a:r>
            <a:r>
              <a:rPr lang="en-US" dirty="0"/>
              <a:t> toxic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dampak</a:t>
            </a:r>
            <a:r>
              <a:rPr lang="en-US" dirty="0"/>
              <a:t>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riwayat</a:t>
            </a:r>
            <a:r>
              <a:rPr lang="en-US" dirty="0"/>
              <a:t> </a:t>
            </a:r>
            <a:r>
              <a:rPr lang="en-US" dirty="0" err="1"/>
              <a:t>percakapan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dijadikan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memprediksi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pertandingan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game </a:t>
            </a:r>
            <a:r>
              <a:rPr lang="en-US" dirty="0" err="1"/>
              <a:t>tersebut</a:t>
            </a:r>
            <a:r>
              <a:rPr lang="en-US" dirty="0"/>
              <a:t>. </a:t>
            </a:r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menemukan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tim</a:t>
            </a:r>
            <a:r>
              <a:rPr lang="en-US" dirty="0"/>
              <a:t> yang </a:t>
            </a:r>
            <a:r>
              <a:rPr lang="en-US" dirty="0" err="1"/>
              <a:t>kalah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cenderung</a:t>
            </a:r>
            <a:r>
              <a:rPr lang="en-US" dirty="0"/>
              <a:t> </a:t>
            </a:r>
            <a:r>
              <a:rPr lang="en-US" dirty="0" err="1"/>
              <a:t>perilaku</a:t>
            </a:r>
            <a:r>
              <a:rPr lang="en-US" dirty="0"/>
              <a:t> toxic. </a:t>
            </a:r>
            <a:r>
              <a:rPr lang="en-US" dirty="0" err="1"/>
              <a:t>Tetapi</a:t>
            </a:r>
            <a:r>
              <a:rPr lang="en-US" dirty="0"/>
              <a:t> </a:t>
            </a:r>
            <a:r>
              <a:rPr lang="en-US" dirty="0" err="1"/>
              <a:t>perilaku</a:t>
            </a:r>
            <a:r>
              <a:rPr lang="en-US" dirty="0"/>
              <a:t> chat </a:t>
            </a:r>
            <a:r>
              <a:rPr lang="en-US" dirty="0" err="1"/>
              <a:t>melalu</a:t>
            </a:r>
            <a:r>
              <a:rPr lang="en-US" dirty="0"/>
              <a:t> </a:t>
            </a:r>
            <a:r>
              <a:rPr lang="en-US" dirty="0" err="1"/>
              <a:t>percakapan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menentukan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pertandingan</a:t>
            </a:r>
            <a:r>
              <a:rPr lang="en-US" dirty="0"/>
              <a:t>,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akurasinya</a:t>
            </a:r>
            <a:r>
              <a:rPr lang="en-US" dirty="0"/>
              <a:t> </a:t>
            </a:r>
            <a:r>
              <a:rPr lang="en-US" dirty="0" err="1"/>
              <a:t>rendah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sekitar</a:t>
            </a:r>
            <a:r>
              <a:rPr lang="en-US" dirty="0"/>
              <a:t> 65%.</a:t>
            </a:r>
          </a:p>
          <a:p>
            <a:endParaRPr lang="en-US" dirty="0"/>
          </a:p>
          <a:p>
            <a:r>
              <a:rPr lang="en-US" dirty="0"/>
              <a:t>![Skip Gram](</a:t>
            </a:r>
            <a:r>
              <a:rPr lang="en-US" dirty="0" err="1"/>
              <a:t>img</a:t>
            </a:r>
            <a:r>
              <a:rPr lang="en-US" dirty="0"/>
              <a:t>/</a:t>
            </a:r>
            <a:r>
              <a:rPr lang="en-US" dirty="0" err="1"/>
              <a:t>predication_result_using_bad.png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Model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identifikasi</a:t>
            </a:r>
            <a:r>
              <a:rPr lang="en-US" dirty="0"/>
              <a:t> </a:t>
            </a:r>
            <a:r>
              <a:rPr lang="en-US" dirty="0" err="1"/>
              <a:t>percakapan</a:t>
            </a:r>
            <a:r>
              <a:rPr lang="en-US" dirty="0"/>
              <a:t> </a:t>
            </a:r>
            <a:r>
              <a:rPr lang="en-US" dirty="0" err="1"/>
              <a:t>mengandung</a:t>
            </a:r>
            <a:r>
              <a:rPr lang="en-US" dirty="0"/>
              <a:t> toxic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pada </a:t>
            </a:r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kebutuhan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saja</a:t>
            </a:r>
            <a:r>
              <a:rPr lang="en-US" dirty="0"/>
              <a:t>, </a:t>
            </a:r>
            <a:r>
              <a:rPr lang="en-US" dirty="0" err="1"/>
              <a:t>bukan</a:t>
            </a:r>
            <a:r>
              <a:rPr lang="en-US" dirty="0"/>
              <a:t>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salah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pembuatan</a:t>
            </a:r>
            <a:r>
              <a:rPr lang="en-US" dirty="0"/>
              <a:t> model </a:t>
            </a:r>
            <a:r>
              <a:rPr lang="en-US" dirty="0" err="1"/>
              <a:t>prediksi</a:t>
            </a:r>
            <a:r>
              <a:rPr lang="en-US" dirty="0"/>
              <a:t>. Model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nantinya</a:t>
            </a:r>
            <a:r>
              <a:rPr lang="en-US" dirty="0"/>
              <a:t> </a:t>
            </a:r>
            <a:r>
              <a:rPr lang="en-US" dirty="0" err="1"/>
              <a:t>dipakai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mendukung</a:t>
            </a:r>
            <a:r>
              <a:rPr lang="en-US" dirty="0"/>
              <a:t> </a:t>
            </a:r>
            <a:r>
              <a:rPr lang="en-US" dirty="0" err="1"/>
              <a:t>hipotesisnya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perilaku</a:t>
            </a:r>
            <a:r>
              <a:rPr lang="en-US" dirty="0"/>
              <a:t> toxic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berdampak</a:t>
            </a:r>
            <a:r>
              <a:rPr lang="en-US" dirty="0"/>
              <a:t> pada </a:t>
            </a:r>
            <a:r>
              <a:rPr lang="en-US" dirty="0" err="1"/>
              <a:t>jalannya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Proses </a:t>
            </a:r>
            <a:r>
              <a:rPr lang="en-US" dirty="0" err="1"/>
              <a:t>pembuatan</a:t>
            </a:r>
            <a:r>
              <a:rPr lang="en-US" dirty="0"/>
              <a:t> Model </a:t>
            </a:r>
            <a:r>
              <a:rPr lang="en-US" dirty="0" err="1"/>
              <a:t>identifikasi</a:t>
            </a:r>
            <a:r>
              <a:rPr lang="en-US" dirty="0"/>
              <a:t> toxic </a:t>
            </a:r>
            <a:r>
              <a:rPr lang="en-US" dirty="0" err="1"/>
              <a:t>menggunakan</a:t>
            </a:r>
            <a:r>
              <a:rPr lang="en-US" dirty="0"/>
              <a:t> rule based dan data </a:t>
            </a:r>
            <a:r>
              <a:rPr lang="en-US" dirty="0" err="1"/>
              <a:t>dari</a:t>
            </a:r>
            <a:r>
              <a:rPr lang="en-US" dirty="0"/>
              <a:t> N-gram token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model </a:t>
            </a:r>
            <a:r>
              <a:rPr lang="en-US" dirty="0" err="1"/>
              <a:t>prediksi</a:t>
            </a:r>
            <a:r>
              <a:rPr lang="en-US" dirty="0"/>
              <a:t> </a:t>
            </a:r>
            <a:r>
              <a:rPr lang="en-US" dirty="0" err="1"/>
              <a:t>pertandingan</a:t>
            </a:r>
            <a:r>
              <a:rPr lang="en-US" dirty="0"/>
              <a:t>. Data n-gram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dibangun</a:t>
            </a:r>
            <a:r>
              <a:rPr lang="en-US" dirty="0"/>
              <a:t> </a:t>
            </a:r>
            <a:r>
              <a:rPr lang="en-US" dirty="0" err="1"/>
              <a:t>kemudian</a:t>
            </a:r>
            <a:r>
              <a:rPr lang="en-US" dirty="0"/>
              <a:t> </a:t>
            </a:r>
            <a:r>
              <a:rPr lang="en-US" dirty="0" err="1"/>
              <a:t>dipilih</a:t>
            </a:r>
            <a:r>
              <a:rPr lang="en-US" dirty="0"/>
              <a:t> </a:t>
            </a:r>
            <a:r>
              <a:rPr lang="en-US" dirty="0" err="1"/>
              <a:t>sebanyak</a:t>
            </a:r>
            <a:r>
              <a:rPr lang="en-US" dirty="0"/>
              <a:t> 100 n-gram token yang </a:t>
            </a:r>
            <a:r>
              <a:rPr lang="en-US" dirty="0" err="1"/>
              <a:t>kemunculannya</a:t>
            </a:r>
            <a:r>
              <a:rPr lang="en-US" dirty="0"/>
              <a:t> </a:t>
            </a:r>
            <a:r>
              <a:rPr lang="en-US" dirty="0" err="1"/>
              <a:t>terbanyak</a:t>
            </a:r>
            <a:r>
              <a:rPr lang="en-US" dirty="0"/>
              <a:t> dan </a:t>
            </a:r>
            <a:r>
              <a:rPr lang="en-US" dirty="0" err="1"/>
              <a:t>secara</a:t>
            </a:r>
            <a:r>
              <a:rPr lang="en-US" dirty="0"/>
              <a:t> manual </a:t>
            </a:r>
            <a:r>
              <a:rPr lang="en-US" dirty="0" err="1"/>
              <a:t>diidentifikasi</a:t>
            </a:r>
            <a:r>
              <a:rPr lang="en-US" dirty="0"/>
              <a:t> mana yang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/>
              <a:t>makna</a:t>
            </a:r>
            <a:r>
              <a:rPr lang="en-US" dirty="0"/>
              <a:t> toxic. </a:t>
            </a:r>
            <a:r>
              <a:rPr lang="en-US" dirty="0" err="1"/>
              <a:t>Untuk</a:t>
            </a:r>
            <a:r>
              <a:rPr lang="en-US" dirty="0"/>
              <a:t> 1-gram proses </a:t>
            </a:r>
            <a:r>
              <a:rPr lang="en-US" dirty="0" err="1"/>
              <a:t>penentuan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token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makna</a:t>
            </a:r>
            <a:r>
              <a:rPr lang="en-US" dirty="0"/>
              <a:t> </a:t>
            </a:r>
            <a:r>
              <a:rPr lang="en-US" dirty="0" err="1"/>
              <a:t>menghina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dan </a:t>
            </a:r>
            <a:r>
              <a:rPr lang="en-US" dirty="0" err="1"/>
              <a:t>untuk</a:t>
            </a:r>
            <a:r>
              <a:rPr lang="en-US" dirty="0"/>
              <a:t> 2-gram, 3-gram, dan 4-gram proses </a:t>
            </a:r>
            <a:r>
              <a:rPr lang="en-US" dirty="0" err="1"/>
              <a:t>penentuan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token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makna</a:t>
            </a:r>
            <a:r>
              <a:rPr lang="en-US" dirty="0"/>
              <a:t> </a:t>
            </a:r>
            <a:r>
              <a:rPr lang="en-US" dirty="0" err="1"/>
              <a:t>menghina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seseorang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.  N-gram token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dipilih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toxic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nantinya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kalimat</a:t>
            </a:r>
            <a:r>
              <a:rPr lang="en-US" dirty="0"/>
              <a:t> yang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diidentifikasi</a:t>
            </a:r>
            <a:r>
              <a:rPr lang="en-US" dirty="0"/>
              <a:t>.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kalimat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mengandung</a:t>
            </a:r>
            <a:r>
              <a:rPr lang="en-US" dirty="0"/>
              <a:t> n-gram token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diidentifikasi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toxic,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kalimat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tergolong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kalimat</a:t>
            </a:r>
            <a:r>
              <a:rPr lang="en-US" dirty="0"/>
              <a:t> toxic.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723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### a. Name Entity Recognizer (Arrival </a:t>
            </a:r>
            <a:r>
              <a:rPr lang="en-US" dirty="0" err="1"/>
              <a:t>Dwi</a:t>
            </a:r>
            <a:r>
              <a:rPr lang="en-US" dirty="0"/>
              <a:t> Sentosa 23519035)</a:t>
            </a:r>
          </a:p>
          <a:p>
            <a:r>
              <a:rPr lang="en-US" dirty="0"/>
              <a:t>#### </a:t>
            </a:r>
            <a:r>
              <a:rPr lang="en-US" dirty="0" err="1"/>
              <a:t>i</a:t>
            </a:r>
            <a:r>
              <a:rPr lang="en-US" dirty="0"/>
              <a:t>. Teknik</a:t>
            </a:r>
          </a:p>
          <a:p>
            <a:r>
              <a:rPr lang="en-US" dirty="0"/>
              <a:t>Pembangunan NER </a:t>
            </a:r>
            <a:r>
              <a:rPr lang="en-US" dirty="0" err="1"/>
              <a:t>dengan</a:t>
            </a:r>
            <a:r>
              <a:rPr lang="en-US" dirty="0"/>
              <a:t> Conditional Random Fields (CRFs) yang </a:t>
            </a:r>
            <a:r>
              <a:rPr lang="en-US" dirty="0" err="1"/>
              <a:t>umum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labeling dan parsing sequential data.</a:t>
            </a:r>
          </a:p>
          <a:p>
            <a:endParaRPr lang="en-US" dirty="0"/>
          </a:p>
          <a:p>
            <a:r>
              <a:rPr lang="en-US" dirty="0"/>
              <a:t>Feature Extraction</a:t>
            </a:r>
          </a:p>
          <a:p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didapatkan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(word parts, tag POS yang </a:t>
            </a:r>
            <a:r>
              <a:rPr lang="en-US" dirty="0" err="1"/>
              <a:t>disederhanakan</a:t>
            </a:r>
            <a:r>
              <a:rPr lang="en-US" dirty="0"/>
              <a:t>, lower/title/upper flags, features of nearby words) dan </a:t>
            </a:r>
            <a:r>
              <a:rPr lang="en-US" dirty="0" err="1"/>
              <a:t>ubah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format </a:t>
            </a:r>
            <a:r>
              <a:rPr lang="en-US" dirty="0" err="1"/>
              <a:t>sklearn-crfsuite</a:t>
            </a:r>
            <a:r>
              <a:rPr lang="en-US" dirty="0"/>
              <a:t>,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kalimat</a:t>
            </a:r>
            <a:r>
              <a:rPr lang="en-US" dirty="0"/>
              <a:t> </a:t>
            </a:r>
            <a:r>
              <a:rPr lang="en-US" dirty="0" err="1"/>
              <a:t>dikonversi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daftar </a:t>
            </a:r>
            <a:r>
              <a:rPr lang="en-US" dirty="0" err="1"/>
              <a:t>kamus</a:t>
            </a:r>
            <a:r>
              <a:rPr lang="en-US" dirty="0"/>
              <a:t>.</a:t>
            </a:r>
          </a:p>
          <a:p>
            <a:r>
              <a:rPr lang="en-US" dirty="0" err="1"/>
              <a:t>Lalu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split data </a:t>
            </a:r>
            <a:r>
              <a:rPr lang="en-US" dirty="0" err="1"/>
              <a:t>untuk</a:t>
            </a:r>
            <a:r>
              <a:rPr lang="en-US" dirty="0"/>
              <a:t> train (70%) dan test data (30%)</a:t>
            </a:r>
          </a:p>
          <a:p>
            <a:endParaRPr lang="en-US" dirty="0"/>
          </a:p>
          <a:p>
            <a:r>
              <a:rPr lang="en-US" dirty="0"/>
              <a:t>#### ii. Data</a:t>
            </a:r>
          </a:p>
          <a:p>
            <a:r>
              <a:rPr lang="en-US" dirty="0"/>
              <a:t>Model </a:t>
            </a:r>
            <a:r>
              <a:rPr lang="en-US" dirty="0" err="1"/>
              <a:t>dilatih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dataset </a:t>
            </a:r>
            <a:r>
              <a:rPr lang="en-US" dirty="0" err="1"/>
              <a:t>dota</a:t>
            </a:r>
            <a:r>
              <a:rPr lang="en-US" dirty="0"/>
              <a:t> 2 chat </a:t>
            </a:r>
            <a:r>
              <a:rPr lang="en-US" dirty="0" err="1"/>
              <a:t>sebanyak</a:t>
            </a:r>
            <a:r>
              <a:rPr lang="en-US" dirty="0"/>
              <a:t> 241 </a:t>
            </a:r>
            <a:r>
              <a:rPr lang="en-US" dirty="0" err="1"/>
              <a:t>kalimat</a:t>
            </a:r>
            <a:r>
              <a:rPr lang="en-US" dirty="0"/>
              <a:t>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manual labeling </a:t>
            </a:r>
            <a:r>
              <a:rPr lang="en-US" dirty="0" err="1"/>
              <a:t>untuk</a:t>
            </a:r>
            <a:r>
              <a:rPr lang="en-US" dirty="0"/>
              <a:t> Entity Tags (O, hero, praise, bad). </a:t>
            </a:r>
            <a:r>
              <a:rPr lang="en-US" dirty="0" err="1"/>
              <a:t>Dengan</a:t>
            </a:r>
            <a:r>
              <a:rPr lang="en-US" dirty="0"/>
              <a:t> format tagging IOB,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datasetnya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| </a:t>
            </a:r>
            <a:r>
              <a:rPr lang="en-US" dirty="0" err="1"/>
              <a:t>Kalimat</a:t>
            </a:r>
            <a:r>
              <a:rPr lang="en-US" dirty="0"/>
              <a:t> | Kata | Tag</a:t>
            </a:r>
          </a:p>
          <a:p>
            <a:r>
              <a:rPr lang="en-US" dirty="0"/>
              <a:t>|------|------|------|</a:t>
            </a:r>
          </a:p>
          <a:p>
            <a:r>
              <a:rPr lang="en-US" dirty="0"/>
              <a:t>| Sentence: 1 |yes | O</a:t>
            </a:r>
          </a:p>
          <a:p>
            <a:r>
              <a:rPr lang="en-US" dirty="0"/>
              <a:t>|	| dog |	B-bad</a:t>
            </a:r>
          </a:p>
          <a:p>
            <a:r>
              <a:rPr lang="en-US" dirty="0"/>
              <a:t>| Sentence: 2 | yeah | O</a:t>
            </a:r>
          </a:p>
          <a:p>
            <a:r>
              <a:rPr lang="en-US" dirty="0"/>
              <a:t>| Sentence: 3 | fast | O</a:t>
            </a:r>
          </a:p>
          <a:p>
            <a:r>
              <a:rPr lang="en-US" dirty="0"/>
              <a:t>|	| and | O</a:t>
            </a:r>
          </a:p>
          <a:p>
            <a:r>
              <a:rPr lang="en-US" dirty="0"/>
              <a:t>|	| furious | O</a:t>
            </a:r>
          </a:p>
          <a:p>
            <a:r>
              <a:rPr lang="en-US" dirty="0"/>
              <a:t>| Sentence: 4 | too | O</a:t>
            </a:r>
          </a:p>
          <a:p>
            <a:r>
              <a:rPr lang="en-US" dirty="0"/>
              <a:t>|	| </a:t>
            </a:r>
            <a:r>
              <a:rPr lang="en-US" dirty="0" err="1"/>
              <a:t>fas</a:t>
            </a:r>
            <a:r>
              <a:rPr lang="en-US" dirty="0"/>
              <a:t> | O</a:t>
            </a:r>
          </a:p>
          <a:p>
            <a:r>
              <a:rPr lang="en-US" dirty="0"/>
              <a:t>| Sentence: 5 | </a:t>
            </a:r>
            <a:r>
              <a:rPr lang="en-US" dirty="0" err="1"/>
              <a:t>haha</a:t>
            </a:r>
            <a:r>
              <a:rPr lang="en-US" dirty="0"/>
              <a:t> | O</a:t>
            </a:r>
          </a:p>
          <a:p>
            <a:r>
              <a:rPr lang="en-US" dirty="0"/>
              <a:t>| Sentence: 6 | sad | O</a:t>
            </a:r>
          </a:p>
          <a:p>
            <a:r>
              <a:rPr lang="en-US" dirty="0"/>
              <a:t>|   ...  | ... | ... |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#### iii. </a:t>
            </a:r>
            <a:r>
              <a:rPr lang="en-US" dirty="0" err="1"/>
              <a:t>Eksperimen</a:t>
            </a:r>
            <a:r>
              <a:rPr lang="en-US" dirty="0"/>
              <a:t> (Hasil dan </a:t>
            </a:r>
            <a:r>
              <a:rPr lang="en-US" dirty="0" err="1"/>
              <a:t>Analisis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| Precision | Recall | F1-Score | Support</a:t>
            </a:r>
          </a:p>
          <a:p>
            <a:r>
              <a:rPr lang="en-US" dirty="0"/>
              <a:t>|------|------|------|------|</a:t>
            </a:r>
          </a:p>
          <a:p>
            <a:r>
              <a:rPr lang="en-US" dirty="0"/>
              <a:t>| B-bad | 1.00 | 0.25 | 0.40 | 4</a:t>
            </a:r>
          </a:p>
          <a:p>
            <a:r>
              <a:rPr lang="en-US" dirty="0"/>
              <a:t>| B-her | 0.00 | 0.00 | 0.00 | 5</a:t>
            </a:r>
          </a:p>
          <a:p>
            <a:r>
              <a:rPr lang="en-US" dirty="0"/>
              <a:t>| B-</a:t>
            </a:r>
            <a:r>
              <a:rPr lang="en-US" dirty="0" err="1"/>
              <a:t>pra</a:t>
            </a:r>
            <a:r>
              <a:rPr lang="en-US" dirty="0"/>
              <a:t> | 0.67 | 0.33 | 0.44 | 12</a:t>
            </a:r>
          </a:p>
          <a:p>
            <a:r>
              <a:rPr lang="en-US" dirty="0"/>
              <a:t>| I-her | 0.00 | 0.00 | 0.00 | 1</a:t>
            </a:r>
          </a:p>
          <a:p>
            <a:r>
              <a:rPr lang="en-US" dirty="0"/>
              <a:t>| I-bad | 1.00 | 0.50 | 0.67 | 2</a:t>
            </a:r>
          </a:p>
          <a:p>
            <a:r>
              <a:rPr lang="en-US" dirty="0"/>
              <a:t>| I-</a:t>
            </a:r>
            <a:r>
              <a:rPr lang="en-US" dirty="0" err="1"/>
              <a:t>pra</a:t>
            </a:r>
            <a:r>
              <a:rPr lang="en-US" dirty="0"/>
              <a:t> | 0.75 | 0.38 | 0.50 | 8</a:t>
            </a:r>
          </a:p>
          <a:p>
            <a:r>
              <a:rPr lang="en-US" dirty="0"/>
              <a:t>| O | 0.86 | 0.98 | 0.92 | 128</a:t>
            </a:r>
          </a:p>
          <a:p>
            <a:r>
              <a:rPr lang="en-US" dirty="0"/>
              <a:t>| accuracy | | | 0.85 | 158</a:t>
            </a:r>
          </a:p>
          <a:p>
            <a:r>
              <a:rPr lang="en-US" dirty="0"/>
              <a:t>| macro avg | 0.55 | 0.32 | 0.38 | 158</a:t>
            </a:r>
          </a:p>
          <a:p>
            <a:r>
              <a:rPr lang="en-US" dirty="0"/>
              <a:t>| weighted avg | 0.81 | 0.85 | 0.81 | 158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457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### b. Word Embedding (</a:t>
            </a:r>
            <a:r>
              <a:rPr lang="en-US" dirty="0" err="1"/>
              <a:t>Isjhar</a:t>
            </a:r>
            <a:r>
              <a:rPr lang="en-US" dirty="0"/>
              <a:t> </a:t>
            </a:r>
            <a:r>
              <a:rPr lang="en-US" dirty="0" err="1"/>
              <a:t>Kautsar</a:t>
            </a:r>
            <a:r>
              <a:rPr lang="en-US" dirty="0"/>
              <a:t> 23519009)</a:t>
            </a:r>
          </a:p>
          <a:p>
            <a:r>
              <a:rPr lang="en-US" dirty="0"/>
              <a:t>#### </a:t>
            </a:r>
            <a:r>
              <a:rPr lang="en-US" dirty="0" err="1"/>
              <a:t>i</a:t>
            </a:r>
            <a:r>
              <a:rPr lang="en-US" dirty="0"/>
              <a:t>. Teknik</a:t>
            </a:r>
          </a:p>
          <a:p>
            <a:r>
              <a:rPr lang="en-US" dirty="0"/>
              <a:t>Pembangunan model Word Embedding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teknik</a:t>
            </a:r>
            <a:r>
              <a:rPr lang="en-US" dirty="0"/>
              <a:t> Skip-Gram.</a:t>
            </a:r>
          </a:p>
          <a:p>
            <a:endParaRPr lang="en-US" dirty="0"/>
          </a:p>
          <a:p>
            <a:r>
              <a:rPr lang="en-US" dirty="0"/>
              <a:t>Pada </a:t>
            </a:r>
            <a:r>
              <a:rPr lang="en-US" dirty="0" err="1"/>
              <a:t>tahap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juga </a:t>
            </a:r>
            <a:r>
              <a:rPr lang="en-US" dirty="0" err="1"/>
              <a:t>dibangun</a:t>
            </a:r>
            <a:r>
              <a:rPr lang="en-US" dirty="0"/>
              <a:t>, </a:t>
            </a:r>
            <a:r>
              <a:rPr lang="en-US" dirty="0" err="1"/>
              <a:t>tabel</a:t>
            </a:r>
            <a:r>
              <a:rPr lang="en-US" dirty="0"/>
              <a:t> word index yang </a:t>
            </a:r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pemetaan</a:t>
            </a:r>
            <a:r>
              <a:rPr lang="en-US" dirty="0"/>
              <a:t> token dan </a:t>
            </a:r>
            <a:r>
              <a:rPr lang="en-US" dirty="0" err="1"/>
              <a:t>indeks</a:t>
            </a:r>
            <a:r>
              <a:rPr lang="en-US" dirty="0"/>
              <a:t>. </a:t>
            </a:r>
            <a:r>
              <a:rPr lang="en-US" dirty="0" err="1"/>
              <a:t>Tabel</a:t>
            </a:r>
            <a:r>
              <a:rPr lang="en-US" dirty="0"/>
              <a:t> word index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nantinya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tabel</a:t>
            </a:r>
            <a:r>
              <a:rPr lang="en-US" dirty="0"/>
              <a:t> word embedding, dan </a:t>
            </a:r>
            <a:r>
              <a:rPr lang="en-US" dirty="0" err="1"/>
              <a:t>untuk</a:t>
            </a:r>
            <a:r>
              <a:rPr lang="en-US" dirty="0"/>
              <a:t> encoding pada </a:t>
            </a:r>
            <a:r>
              <a:rPr lang="en-US" dirty="0" err="1"/>
              <a:t>modul</a:t>
            </a:r>
            <a:r>
              <a:rPr lang="en-US" dirty="0"/>
              <a:t> text classification. </a:t>
            </a:r>
            <a:r>
              <a:rPr lang="en-US" dirty="0" err="1"/>
              <a:t>Tabel</a:t>
            </a:r>
            <a:r>
              <a:rPr lang="en-US" dirty="0"/>
              <a:t> word index </a:t>
            </a:r>
            <a:r>
              <a:rPr lang="en-US" dirty="0" err="1"/>
              <a:t>bentuknya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| </a:t>
            </a:r>
            <a:r>
              <a:rPr lang="en-US" dirty="0" err="1"/>
              <a:t>Indeks</a:t>
            </a:r>
            <a:r>
              <a:rPr lang="en-US" dirty="0"/>
              <a:t> | Token   |</a:t>
            </a:r>
          </a:p>
          <a:p>
            <a:r>
              <a:rPr lang="en-US" dirty="0"/>
              <a:t>|------|------|</a:t>
            </a:r>
          </a:p>
          <a:p>
            <a:r>
              <a:rPr lang="en-US" dirty="0"/>
              <a:t>|   1  | OOV |</a:t>
            </a:r>
          </a:p>
          <a:p>
            <a:r>
              <a:rPr lang="en-US" dirty="0"/>
              <a:t>|   2  | </a:t>
            </a:r>
            <a:r>
              <a:rPr lang="en-US" dirty="0" err="1"/>
              <a:t>i</a:t>
            </a:r>
            <a:r>
              <a:rPr lang="en-US" dirty="0"/>
              <a:t> |</a:t>
            </a:r>
          </a:p>
          <a:p>
            <a:r>
              <a:rPr lang="en-US" dirty="0"/>
              <a:t>|   3  | gg |</a:t>
            </a:r>
          </a:p>
          <a:p>
            <a:r>
              <a:rPr lang="en-US" dirty="0"/>
              <a:t>|   ...  | ... |</a:t>
            </a:r>
          </a:p>
          <a:p>
            <a:endParaRPr lang="en-US" dirty="0"/>
          </a:p>
          <a:p>
            <a:r>
              <a:rPr lang="en-US" dirty="0"/>
              <a:t>Setelah proses </a:t>
            </a:r>
            <a:r>
              <a:rPr lang="en-US" dirty="0" err="1"/>
              <a:t>pelatihan</a:t>
            </a:r>
            <a:r>
              <a:rPr lang="en-US" dirty="0"/>
              <a:t> dan model word embedding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jadi</a:t>
            </a:r>
            <a:r>
              <a:rPr lang="en-US" dirty="0"/>
              <a:t>, model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kemudian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tabel</a:t>
            </a:r>
            <a:r>
              <a:rPr lang="en-US" dirty="0"/>
              <a:t> word embedding. </a:t>
            </a:r>
            <a:r>
              <a:rPr lang="en-US" dirty="0" err="1"/>
              <a:t>tabel</a:t>
            </a:r>
            <a:r>
              <a:rPr lang="en-US" dirty="0"/>
              <a:t> word embedding </a:t>
            </a:r>
            <a:r>
              <a:rPr lang="en-US" dirty="0" err="1"/>
              <a:t>memetakan</a:t>
            </a:r>
            <a:r>
              <a:rPr lang="en-US" dirty="0"/>
              <a:t> </a:t>
            </a:r>
            <a:r>
              <a:rPr lang="en-US" dirty="0" err="1"/>
              <a:t>indeks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token </a:t>
            </a:r>
            <a:r>
              <a:rPr lang="en-US" dirty="0" err="1"/>
              <a:t>dengan</a:t>
            </a:r>
            <a:r>
              <a:rPr lang="en-US" dirty="0"/>
              <a:t> value word </a:t>
            </a:r>
            <a:r>
              <a:rPr lang="en-US" dirty="0" err="1"/>
              <a:t>embeddingnya</a:t>
            </a:r>
            <a:r>
              <a:rPr lang="en-US" dirty="0"/>
              <a:t>. </a:t>
            </a:r>
            <a:r>
              <a:rPr lang="en-US" dirty="0" err="1"/>
              <a:t>Tabel</a:t>
            </a:r>
            <a:r>
              <a:rPr lang="en-US" dirty="0"/>
              <a:t> word embedding </a:t>
            </a:r>
            <a:r>
              <a:rPr lang="en-US" dirty="0" err="1"/>
              <a:t>bentuknya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| </a:t>
            </a:r>
            <a:r>
              <a:rPr lang="en-US" dirty="0" err="1"/>
              <a:t>Indeks</a:t>
            </a:r>
            <a:r>
              <a:rPr lang="en-US" dirty="0"/>
              <a:t> | Vector Word Embedding   |</a:t>
            </a:r>
          </a:p>
          <a:p>
            <a:r>
              <a:rPr lang="en-US" dirty="0"/>
              <a:t>|------|------|</a:t>
            </a:r>
          </a:p>
          <a:p>
            <a:r>
              <a:rPr lang="en-US" dirty="0"/>
              <a:t>|   1  | [0.00000000e+00,  0.00000000e+00, ..., 0.00000000e+00] |</a:t>
            </a:r>
          </a:p>
          <a:p>
            <a:r>
              <a:rPr lang="en-US" dirty="0"/>
              <a:t>|   2  | [-0.25935695, -0.24364145, ..., 0.35460544] |</a:t>
            </a:r>
          </a:p>
          <a:p>
            <a:r>
              <a:rPr lang="en-US" dirty="0"/>
              <a:t>|   3  | [-2.42174849e-01, -2.28570521e-01, ..., 3.44555348e-01] |</a:t>
            </a:r>
          </a:p>
          <a:p>
            <a:r>
              <a:rPr lang="en-US" dirty="0"/>
              <a:t>|   ...  | ... |</a:t>
            </a:r>
          </a:p>
          <a:p>
            <a:endParaRPr lang="en-US" dirty="0"/>
          </a:p>
          <a:p>
            <a:r>
              <a:rPr lang="en-US" dirty="0" err="1"/>
              <a:t>Tabel</a:t>
            </a:r>
            <a:r>
              <a:rPr lang="en-US" dirty="0"/>
              <a:t> word index dan word embedding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pada </a:t>
            </a:r>
            <a:r>
              <a:rPr lang="en-US" dirty="0" err="1"/>
              <a:t>tahap</a:t>
            </a:r>
            <a:r>
              <a:rPr lang="en-US" dirty="0"/>
              <a:t> text classification.</a:t>
            </a:r>
          </a:p>
          <a:p>
            <a:endParaRPr lang="en-US" dirty="0"/>
          </a:p>
          <a:p>
            <a:r>
              <a:rPr lang="en-US" dirty="0"/>
              <a:t>#### ii. Data</a:t>
            </a:r>
          </a:p>
          <a:p>
            <a:r>
              <a:rPr lang="en-US" dirty="0"/>
              <a:t>Model </a:t>
            </a:r>
            <a:r>
              <a:rPr lang="en-US" dirty="0" err="1"/>
              <a:t>dilatih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dataset </a:t>
            </a:r>
            <a:r>
              <a:rPr lang="en-US" dirty="0" err="1"/>
              <a:t>dota</a:t>
            </a:r>
            <a:r>
              <a:rPr lang="en-US" dirty="0"/>
              <a:t> 2 chat.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datasetnya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| </a:t>
            </a:r>
            <a:r>
              <a:rPr lang="en-US" dirty="0" err="1"/>
              <a:t>Dokumen</a:t>
            </a:r>
            <a:r>
              <a:rPr lang="en-US" dirty="0"/>
              <a:t> | </a:t>
            </a:r>
            <a:r>
              <a:rPr lang="en-US" dirty="0" err="1"/>
              <a:t>Kalimat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| Text |</a:t>
            </a:r>
          </a:p>
          <a:p>
            <a:r>
              <a:rPr lang="en-US" dirty="0"/>
              <a:t>|------|------|------|</a:t>
            </a:r>
          </a:p>
          <a:p>
            <a:r>
              <a:rPr lang="en-US" dirty="0"/>
              <a:t>|   1  | 1 | yes dog |</a:t>
            </a:r>
          </a:p>
          <a:p>
            <a:r>
              <a:rPr lang="en-US" dirty="0"/>
              <a:t>|   1  | 2 | yeah |</a:t>
            </a:r>
          </a:p>
          <a:p>
            <a:r>
              <a:rPr lang="en-US" dirty="0"/>
              <a:t>|   1  | 3 | fast and furious |</a:t>
            </a:r>
          </a:p>
          <a:p>
            <a:r>
              <a:rPr lang="en-US" dirty="0"/>
              <a:t>|   1  | 4 | too </a:t>
            </a:r>
            <a:r>
              <a:rPr lang="en-US" dirty="0" err="1"/>
              <a:t>fas</a:t>
            </a:r>
            <a:r>
              <a:rPr lang="en-US" dirty="0"/>
              <a:t> |</a:t>
            </a:r>
          </a:p>
          <a:p>
            <a:r>
              <a:rPr lang="en-US" dirty="0"/>
              <a:t>|   1  | 5 | </a:t>
            </a:r>
            <a:r>
              <a:rPr lang="en-US" dirty="0" err="1"/>
              <a:t>haha</a:t>
            </a:r>
            <a:r>
              <a:rPr lang="en-US" dirty="0"/>
              <a:t> |</a:t>
            </a:r>
          </a:p>
          <a:p>
            <a:r>
              <a:rPr lang="en-US" dirty="0"/>
              <a:t>|   1  | 6 | sad |</a:t>
            </a:r>
          </a:p>
          <a:p>
            <a:r>
              <a:rPr lang="en-US" dirty="0"/>
              <a:t>|   2  | 1 | no idiot |</a:t>
            </a:r>
          </a:p>
          <a:p>
            <a:r>
              <a:rPr lang="en-US" dirty="0"/>
              <a:t>|   2  | 2 | we too pro |</a:t>
            </a:r>
          </a:p>
          <a:p>
            <a:r>
              <a:rPr lang="en-US" dirty="0"/>
              <a:t>|   2  | 3 | lol |</a:t>
            </a:r>
          </a:p>
          <a:p>
            <a:r>
              <a:rPr lang="en-US" dirty="0"/>
              <a:t>|   ...  | ... | ... |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117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### c. Text Classification (</a:t>
            </a:r>
            <a:r>
              <a:rPr lang="en-US" dirty="0" err="1"/>
              <a:t>Isjhar</a:t>
            </a:r>
            <a:r>
              <a:rPr lang="en-US" dirty="0"/>
              <a:t> </a:t>
            </a:r>
            <a:r>
              <a:rPr lang="en-US" dirty="0" err="1"/>
              <a:t>Kautsar</a:t>
            </a:r>
            <a:r>
              <a:rPr lang="en-US" dirty="0"/>
              <a:t> 23519009)</a:t>
            </a:r>
          </a:p>
          <a:p>
            <a:r>
              <a:rPr lang="en-US" dirty="0"/>
              <a:t>#### </a:t>
            </a:r>
            <a:r>
              <a:rPr lang="en-US" dirty="0" err="1"/>
              <a:t>i</a:t>
            </a:r>
            <a:r>
              <a:rPr lang="en-US" dirty="0"/>
              <a:t>. Teknik</a:t>
            </a:r>
          </a:p>
          <a:p>
            <a:r>
              <a:rPr lang="en-US" dirty="0"/>
              <a:t>Pada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, </a:t>
            </a:r>
            <a:r>
              <a:rPr lang="en-US" dirty="0" err="1"/>
              <a:t>ada</a:t>
            </a:r>
            <a:r>
              <a:rPr lang="en-US" dirty="0"/>
              <a:t> 2 </a:t>
            </a:r>
            <a:r>
              <a:rPr lang="en-US" dirty="0" err="1"/>
              <a:t>teknik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membangun</a:t>
            </a:r>
            <a:r>
              <a:rPr lang="en-US" dirty="0"/>
              <a:t> model classifier.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teknik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pada </a:t>
            </a:r>
            <a:r>
              <a:rPr lang="en-US" dirty="0" err="1"/>
              <a:t>skenario</a:t>
            </a:r>
            <a:r>
              <a:rPr lang="en-US" dirty="0"/>
              <a:t> yang </a:t>
            </a:r>
            <a:r>
              <a:rPr lang="en-US" dirty="0" err="1"/>
              <a:t>berbeda</a:t>
            </a:r>
            <a:r>
              <a:rPr lang="en-US" dirty="0"/>
              <a:t> pada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eksperimen</a:t>
            </a:r>
            <a:r>
              <a:rPr lang="en-US" dirty="0"/>
              <a:t>.</a:t>
            </a:r>
          </a:p>
          <a:p>
            <a:r>
              <a:rPr lang="en-US" dirty="0"/>
              <a:t>1. LSTM</a:t>
            </a:r>
          </a:p>
          <a:p>
            <a:r>
              <a:rPr lang="en-US" dirty="0" err="1"/>
              <a:t>Arsitektur</a:t>
            </a:r>
            <a:r>
              <a:rPr lang="en-US" dirty="0"/>
              <a:t> LSTM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  <a:p>
            <a:r>
              <a:rPr lang="en-US" dirty="0"/>
              <a:t>![LStM](</a:t>
            </a:r>
            <a:r>
              <a:rPr lang="en-US" dirty="0" err="1"/>
              <a:t>img</a:t>
            </a:r>
            <a:r>
              <a:rPr lang="en-US" dirty="0"/>
              <a:t>/</a:t>
            </a:r>
            <a:r>
              <a:rPr lang="en-US" dirty="0" err="1"/>
              <a:t>lstm_arsitektur.jpg</a:t>
            </a:r>
            <a:r>
              <a:rPr lang="en-US" dirty="0"/>
              <a:t>)</a:t>
            </a:r>
          </a:p>
          <a:p>
            <a:r>
              <a:rPr lang="en-US" dirty="0"/>
              <a:t>2. Bidirectional LSTM</a:t>
            </a:r>
          </a:p>
          <a:p>
            <a:r>
              <a:rPr lang="en-US" dirty="0" err="1"/>
              <a:t>Arsitektur</a:t>
            </a:r>
            <a:r>
              <a:rPr lang="en-US" dirty="0"/>
              <a:t> Bidirectional LSTM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  <a:p>
            <a:r>
              <a:rPr lang="en-US" dirty="0"/>
              <a:t>![LStM](</a:t>
            </a:r>
            <a:r>
              <a:rPr lang="en-US" dirty="0" err="1"/>
              <a:t>img</a:t>
            </a:r>
            <a:r>
              <a:rPr lang="en-US" dirty="0"/>
              <a:t>/</a:t>
            </a:r>
            <a:r>
              <a:rPr lang="en-US" dirty="0" err="1"/>
              <a:t>bidirectional_lstm_arsitektur.jpg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Input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teknik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daftar token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dokumen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di encoding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tabel</a:t>
            </a:r>
            <a:r>
              <a:rPr lang="en-US" dirty="0"/>
              <a:t> word index yang </a:t>
            </a:r>
            <a:r>
              <a:rPr lang="en-US" dirty="0" err="1"/>
              <a:t>dibangun</a:t>
            </a:r>
            <a:r>
              <a:rPr lang="en-US" dirty="0"/>
              <a:t> pada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 Word Embedding. Output </a:t>
            </a:r>
            <a:r>
              <a:rPr lang="en-US" dirty="0" err="1"/>
              <a:t>dari</a:t>
            </a:r>
            <a:r>
              <a:rPr lang="en-US" dirty="0"/>
              <a:t>  </a:t>
            </a:r>
            <a:r>
              <a:rPr lang="en-US" dirty="0" err="1"/>
              <a:t>hasil</a:t>
            </a:r>
            <a:r>
              <a:rPr lang="en-US" dirty="0"/>
              <a:t> classification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peluang</a:t>
            </a:r>
            <a:r>
              <a:rPr lang="en-US" dirty="0"/>
              <a:t> </a:t>
            </a:r>
            <a:r>
              <a:rPr lang="en-US" dirty="0" err="1"/>
              <a:t>dokumen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kelas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#### ii. Data</a:t>
            </a:r>
          </a:p>
          <a:p>
            <a:r>
              <a:rPr lang="en-US" dirty="0"/>
              <a:t>Model </a:t>
            </a:r>
            <a:r>
              <a:rPr lang="en-US" dirty="0" err="1"/>
              <a:t>dilatih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dataset </a:t>
            </a:r>
            <a:r>
              <a:rPr lang="en-US" dirty="0" err="1"/>
              <a:t>dota</a:t>
            </a:r>
            <a:r>
              <a:rPr lang="en-US" dirty="0"/>
              <a:t> 2 chat.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datasetnya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| Category | Match | Slot | Text |</a:t>
            </a:r>
          </a:p>
          <a:p>
            <a:r>
              <a:rPr lang="en-US" dirty="0"/>
              <a:t>|------|------|------|------|</a:t>
            </a:r>
          </a:p>
          <a:p>
            <a:r>
              <a:rPr lang="en-US" dirty="0"/>
              <a:t>|   0  | 2 | 0 | yes dog. yeah . fast and furious. too </a:t>
            </a:r>
            <a:r>
              <a:rPr lang="en-US" dirty="0" err="1"/>
              <a:t>fas</a:t>
            </a:r>
            <a:r>
              <a:rPr lang="en-US" dirty="0"/>
              <a:t>. </a:t>
            </a:r>
            <a:r>
              <a:rPr lang="en-US" dirty="0" err="1"/>
              <a:t>haha</a:t>
            </a:r>
            <a:r>
              <a:rPr lang="en-US" dirty="0"/>
              <a:t>. sad. |</a:t>
            </a:r>
          </a:p>
          <a:p>
            <a:r>
              <a:rPr lang="en-US" dirty="0"/>
              <a:t>|   0  | 2 | 2 | no idiot. we too pro. lol. |</a:t>
            </a:r>
          </a:p>
          <a:p>
            <a:r>
              <a:rPr lang="en-US" dirty="0"/>
              <a:t>|   ...  | ... | ... |</a:t>
            </a:r>
          </a:p>
          <a:p>
            <a:endParaRPr lang="en-US" dirty="0"/>
          </a:p>
          <a:p>
            <a:r>
              <a:rPr lang="en-US" dirty="0" err="1"/>
              <a:t>Penjelasan</a:t>
            </a:r>
            <a:r>
              <a:rPr lang="en-US" dirty="0"/>
              <a:t> </a:t>
            </a:r>
            <a:r>
              <a:rPr lang="en-US" dirty="0" err="1"/>
              <a:t>Kolom</a:t>
            </a:r>
            <a:r>
              <a:rPr lang="en-US" dirty="0"/>
              <a:t>:</a:t>
            </a:r>
          </a:p>
          <a:p>
            <a:r>
              <a:rPr lang="en-US" dirty="0"/>
              <a:t>- **Category**:  </a:t>
            </a:r>
            <a:r>
              <a:rPr lang="en-US" dirty="0" err="1"/>
              <a:t>menunjukkan</a:t>
            </a:r>
            <a:r>
              <a:rPr lang="en-US" dirty="0"/>
              <a:t> </a:t>
            </a:r>
            <a:r>
              <a:rPr lang="en-US" dirty="0" err="1"/>
              <a:t>kelas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dokumen</a:t>
            </a:r>
            <a:r>
              <a:rPr lang="en-US" dirty="0"/>
              <a:t> yang </a:t>
            </a:r>
            <a:r>
              <a:rPr lang="en-US" dirty="0" err="1"/>
              <a:t>valuenya</a:t>
            </a:r>
            <a:r>
              <a:rPr lang="en-US" dirty="0"/>
              <a:t> </a:t>
            </a: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atas</a:t>
            </a:r>
            <a:r>
              <a:rPr lang="en-US" dirty="0"/>
              <a:t> 2, </a:t>
            </a:r>
            <a:r>
              <a:rPr lang="en-US" dirty="0" err="1"/>
              <a:t>yaitu</a:t>
            </a:r>
            <a:r>
              <a:rPr lang="en-US" dirty="0"/>
              <a:t> 0 </a:t>
            </a:r>
            <a:r>
              <a:rPr lang="en-US" dirty="0" err="1"/>
              <a:t>berarti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toxic dan 1 </a:t>
            </a:r>
            <a:r>
              <a:rPr lang="en-US" dirty="0" err="1"/>
              <a:t>berarti</a:t>
            </a:r>
            <a:r>
              <a:rPr lang="en-US" dirty="0"/>
              <a:t> toxic.</a:t>
            </a:r>
          </a:p>
          <a:p>
            <a:r>
              <a:rPr lang="en-US" dirty="0"/>
              <a:t>- **Match**: Id </a:t>
            </a:r>
            <a:r>
              <a:rPr lang="en-US" dirty="0" err="1"/>
              <a:t>pertandingan</a:t>
            </a:r>
            <a:endParaRPr lang="en-US" dirty="0"/>
          </a:p>
          <a:p>
            <a:r>
              <a:rPr lang="en-US" dirty="0"/>
              <a:t>- **Slot**:  slot </a:t>
            </a:r>
            <a:r>
              <a:rPr lang="en-US" dirty="0" err="1"/>
              <a:t>pemain</a:t>
            </a:r>
            <a:r>
              <a:rPr lang="en-US" dirty="0"/>
              <a:t> pada </a:t>
            </a:r>
            <a:r>
              <a:rPr lang="en-US" dirty="0" err="1"/>
              <a:t>pertandingan</a:t>
            </a:r>
            <a:r>
              <a:rPr lang="en-US" dirty="0"/>
              <a:t> </a:t>
            </a:r>
            <a:r>
              <a:rPr lang="en-US" dirty="0" err="1"/>
              <a:t>tersebut</a:t>
            </a:r>
            <a:endParaRPr lang="en-US" dirty="0"/>
          </a:p>
          <a:p>
            <a:r>
              <a:rPr lang="en-US" dirty="0"/>
              <a:t>- **Text**: Kumpulan </a:t>
            </a:r>
            <a:r>
              <a:rPr lang="en-US" dirty="0" err="1"/>
              <a:t>percakapan</a:t>
            </a:r>
            <a:r>
              <a:rPr lang="en-US" dirty="0"/>
              <a:t> yang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pada </a:t>
            </a:r>
            <a:r>
              <a:rPr lang="en-US" dirty="0" err="1"/>
              <a:t>pertandingan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4255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Jumlah</a:t>
            </a:r>
            <a:r>
              <a:rPr lang="en-US" dirty="0"/>
              <a:t> Category </a:t>
            </a:r>
            <a:r>
              <a:rPr lang="en-US" dirty="0" err="1"/>
              <a:t>dalam</a:t>
            </a:r>
            <a:r>
              <a:rPr lang="en-US" dirty="0"/>
              <a:t> dataset </a:t>
            </a:r>
            <a:r>
              <a:rPr lang="en-US" dirty="0" err="1"/>
              <a:t>sebagi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#### iii. </a:t>
            </a:r>
            <a:r>
              <a:rPr lang="en-US" dirty="0" err="1"/>
              <a:t>Eksperimen</a:t>
            </a:r>
            <a:r>
              <a:rPr lang="en-US" dirty="0"/>
              <a:t> (Hasil dan </a:t>
            </a:r>
            <a:r>
              <a:rPr lang="en-US" dirty="0" err="1"/>
              <a:t>Analisis</a:t>
            </a:r>
            <a:r>
              <a:rPr lang="en-US" dirty="0"/>
              <a:t>)</a:t>
            </a:r>
          </a:p>
          <a:p>
            <a:r>
              <a:rPr lang="en-US" dirty="0" err="1"/>
              <a:t>Eksperimen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skenario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mencari</a:t>
            </a:r>
            <a:r>
              <a:rPr lang="en-US" dirty="0"/>
              <a:t> model </a:t>
            </a:r>
            <a:r>
              <a:rPr lang="en-US" dirty="0" err="1"/>
              <a:t>terbaik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validation test dan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parameter </a:t>
            </a:r>
            <a:r>
              <a:rPr lang="en-US" dirty="0" err="1"/>
              <a:t>yaitu</a:t>
            </a:r>
            <a:r>
              <a:rPr lang="en-US" dirty="0"/>
              <a:t>:</a:t>
            </a:r>
          </a:p>
          <a:p>
            <a:r>
              <a:rPr lang="en-US" dirty="0"/>
              <a:t>1. Teknik: LSTM dan Bidirectional LSTM</a:t>
            </a:r>
          </a:p>
          <a:p>
            <a:r>
              <a:rPr lang="en-US" dirty="0"/>
              <a:t>2. Entity Masking: </a:t>
            </a:r>
            <a:r>
              <a:rPr lang="en-US" dirty="0" err="1"/>
              <a:t>Memakai</a:t>
            </a:r>
            <a:r>
              <a:rPr lang="en-US" dirty="0"/>
              <a:t> Entity Masking dan </a:t>
            </a:r>
            <a:r>
              <a:rPr lang="en-US" dirty="0" err="1"/>
              <a:t>tanda</a:t>
            </a:r>
            <a:r>
              <a:rPr lang="en-US" dirty="0"/>
              <a:t> Entity Masking</a:t>
            </a:r>
          </a:p>
          <a:p>
            <a:r>
              <a:rPr lang="en-US" dirty="0"/>
              <a:t>3. Panjang Vector Embedding: 50 dan 100</a:t>
            </a:r>
          </a:p>
          <a:p>
            <a:r>
              <a:rPr lang="en-US" dirty="0"/>
              <a:t>4. Dropout Layer: </a:t>
            </a:r>
            <a:r>
              <a:rPr lang="en-US" dirty="0" err="1"/>
              <a:t>Memakai</a:t>
            </a:r>
            <a:r>
              <a:rPr lang="en-US" dirty="0"/>
              <a:t> Dropout Layer dan </a:t>
            </a:r>
            <a:r>
              <a:rPr lang="en-US" dirty="0" err="1"/>
              <a:t>tanpa</a:t>
            </a:r>
            <a:r>
              <a:rPr lang="en-US" dirty="0"/>
              <a:t> Dropout Layer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0140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err="1"/>
              <a:t>Skenario</a:t>
            </a:r>
            <a:r>
              <a:rPr lang="en-US" dirty="0"/>
              <a:t> </a:t>
            </a:r>
            <a:r>
              <a:rPr lang="en-US" dirty="0" err="1"/>
              <a:t>eksperimen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pencarian</a:t>
            </a:r>
            <a:r>
              <a:rPr lang="en-US" dirty="0"/>
              <a:t> model </a:t>
            </a:r>
            <a:r>
              <a:rPr lang="en-US" dirty="0" err="1"/>
              <a:t>terbaik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| </a:t>
            </a:r>
            <a:r>
              <a:rPr lang="en-US" dirty="0" err="1"/>
              <a:t>Skenario</a:t>
            </a:r>
            <a:r>
              <a:rPr lang="en-US" dirty="0"/>
              <a:t> | Teknik | Entity Masking | Panjang Vector Embedding | Dropout Layer |</a:t>
            </a:r>
          </a:p>
          <a:p>
            <a:r>
              <a:rPr lang="en-US" dirty="0"/>
              <a:t>|------|------|------|------|------|</a:t>
            </a:r>
          </a:p>
          <a:p>
            <a:r>
              <a:rPr lang="en-US" dirty="0"/>
              <a:t>|   A  | LSTM | </a:t>
            </a:r>
            <a:r>
              <a:rPr lang="en-US" dirty="0" err="1"/>
              <a:t>Tidak</a:t>
            </a:r>
            <a:r>
              <a:rPr lang="en-US" dirty="0"/>
              <a:t> | 50 | </a:t>
            </a:r>
            <a:r>
              <a:rPr lang="en-US" dirty="0" err="1"/>
              <a:t>Tidak</a:t>
            </a:r>
            <a:r>
              <a:rPr lang="en-US" dirty="0"/>
              <a:t> |</a:t>
            </a:r>
          </a:p>
          <a:p>
            <a:r>
              <a:rPr lang="en-US" dirty="0"/>
              <a:t>|   B  | LSTM | </a:t>
            </a:r>
            <a:r>
              <a:rPr lang="en-US" dirty="0" err="1"/>
              <a:t>Tidak</a:t>
            </a:r>
            <a:r>
              <a:rPr lang="en-US" dirty="0"/>
              <a:t> | 50 | </a:t>
            </a:r>
            <a:r>
              <a:rPr lang="en-US" dirty="0" err="1"/>
              <a:t>Ya</a:t>
            </a:r>
            <a:r>
              <a:rPr lang="en-US" dirty="0"/>
              <a:t> |</a:t>
            </a:r>
          </a:p>
          <a:p>
            <a:r>
              <a:rPr lang="en-US" dirty="0"/>
              <a:t>|   C  | LSTM | </a:t>
            </a:r>
            <a:r>
              <a:rPr lang="en-US" dirty="0" err="1"/>
              <a:t>Tidak</a:t>
            </a:r>
            <a:r>
              <a:rPr lang="en-US" dirty="0"/>
              <a:t> | 100 | </a:t>
            </a:r>
            <a:r>
              <a:rPr lang="en-US" dirty="0" err="1"/>
              <a:t>Tidak</a:t>
            </a:r>
            <a:r>
              <a:rPr lang="en-US" dirty="0"/>
              <a:t> |</a:t>
            </a:r>
          </a:p>
          <a:p>
            <a:r>
              <a:rPr lang="en-US" dirty="0"/>
              <a:t>|   D  | LSTM | </a:t>
            </a:r>
            <a:r>
              <a:rPr lang="en-US" dirty="0" err="1"/>
              <a:t>Tidak</a:t>
            </a:r>
            <a:r>
              <a:rPr lang="en-US" dirty="0"/>
              <a:t> | 100 | </a:t>
            </a:r>
            <a:r>
              <a:rPr lang="en-US" dirty="0" err="1"/>
              <a:t>Ya</a:t>
            </a:r>
            <a:r>
              <a:rPr lang="en-US" dirty="0"/>
              <a:t> |</a:t>
            </a:r>
          </a:p>
          <a:p>
            <a:r>
              <a:rPr lang="en-US" dirty="0"/>
              <a:t>|   E  | LSTM | </a:t>
            </a:r>
            <a:r>
              <a:rPr lang="en-US" dirty="0" err="1"/>
              <a:t>Ya</a:t>
            </a:r>
            <a:r>
              <a:rPr lang="en-US" dirty="0"/>
              <a:t> | 50 | </a:t>
            </a:r>
            <a:r>
              <a:rPr lang="en-US" dirty="0" err="1"/>
              <a:t>Tidak</a:t>
            </a:r>
            <a:r>
              <a:rPr lang="en-US" dirty="0"/>
              <a:t> |</a:t>
            </a:r>
          </a:p>
          <a:p>
            <a:r>
              <a:rPr lang="en-US" dirty="0"/>
              <a:t>|   F  | LSTM | </a:t>
            </a:r>
            <a:r>
              <a:rPr lang="en-US" dirty="0" err="1"/>
              <a:t>Ya</a:t>
            </a:r>
            <a:r>
              <a:rPr lang="en-US" dirty="0"/>
              <a:t> | 50 | </a:t>
            </a:r>
            <a:r>
              <a:rPr lang="en-US" dirty="0" err="1"/>
              <a:t>Ya</a:t>
            </a:r>
            <a:r>
              <a:rPr lang="en-US" dirty="0"/>
              <a:t> |</a:t>
            </a:r>
          </a:p>
          <a:p>
            <a:r>
              <a:rPr lang="en-US" dirty="0"/>
              <a:t>|   G  | LSTM | </a:t>
            </a:r>
            <a:r>
              <a:rPr lang="en-US" dirty="0" err="1"/>
              <a:t>Ya</a:t>
            </a:r>
            <a:r>
              <a:rPr lang="en-US" dirty="0"/>
              <a:t> | 100 | </a:t>
            </a:r>
            <a:r>
              <a:rPr lang="en-US" dirty="0" err="1"/>
              <a:t>Tidak</a:t>
            </a:r>
            <a:r>
              <a:rPr lang="en-US" dirty="0"/>
              <a:t> |</a:t>
            </a:r>
          </a:p>
          <a:p>
            <a:r>
              <a:rPr lang="en-US" dirty="0"/>
              <a:t>|   H  | LSTM | </a:t>
            </a:r>
            <a:r>
              <a:rPr lang="en-US" dirty="0" err="1"/>
              <a:t>Ya</a:t>
            </a:r>
            <a:r>
              <a:rPr lang="en-US" dirty="0"/>
              <a:t> | 100 | </a:t>
            </a:r>
            <a:r>
              <a:rPr lang="en-US" dirty="0" err="1"/>
              <a:t>Ya</a:t>
            </a:r>
            <a:r>
              <a:rPr lang="en-US" dirty="0"/>
              <a:t> |</a:t>
            </a:r>
          </a:p>
          <a:p>
            <a:r>
              <a:rPr lang="en-US" dirty="0"/>
              <a:t>|   I  | Bidirectional LSTM | </a:t>
            </a:r>
            <a:r>
              <a:rPr lang="en-US" dirty="0" err="1"/>
              <a:t>Tidak</a:t>
            </a:r>
            <a:r>
              <a:rPr lang="en-US" dirty="0"/>
              <a:t> | 50 | </a:t>
            </a:r>
            <a:r>
              <a:rPr lang="en-US" dirty="0" err="1"/>
              <a:t>Tidak</a:t>
            </a:r>
            <a:r>
              <a:rPr lang="en-US" dirty="0"/>
              <a:t> |</a:t>
            </a:r>
          </a:p>
          <a:p>
            <a:r>
              <a:rPr lang="en-US" dirty="0"/>
              <a:t>|   J  | Bidirectional LSTM | </a:t>
            </a:r>
            <a:r>
              <a:rPr lang="en-US" dirty="0" err="1"/>
              <a:t>Tidak</a:t>
            </a:r>
            <a:r>
              <a:rPr lang="en-US" dirty="0"/>
              <a:t> | 50 | </a:t>
            </a:r>
            <a:r>
              <a:rPr lang="en-US" dirty="0" err="1"/>
              <a:t>Ya</a:t>
            </a:r>
            <a:r>
              <a:rPr lang="en-US" dirty="0"/>
              <a:t> |</a:t>
            </a:r>
          </a:p>
          <a:p>
            <a:r>
              <a:rPr lang="en-US" dirty="0"/>
              <a:t>|   K  | Bidirectional LSTM | </a:t>
            </a:r>
            <a:r>
              <a:rPr lang="en-US" dirty="0" err="1"/>
              <a:t>Tidak</a:t>
            </a:r>
            <a:r>
              <a:rPr lang="en-US" dirty="0"/>
              <a:t> | 100 | </a:t>
            </a:r>
            <a:r>
              <a:rPr lang="en-US" dirty="0" err="1"/>
              <a:t>Tidak</a:t>
            </a:r>
            <a:r>
              <a:rPr lang="en-US" dirty="0"/>
              <a:t> |</a:t>
            </a:r>
          </a:p>
          <a:p>
            <a:r>
              <a:rPr lang="en-US" dirty="0"/>
              <a:t>|   L  | Bidirectional LSTM | </a:t>
            </a:r>
            <a:r>
              <a:rPr lang="en-US" dirty="0" err="1"/>
              <a:t>Tidak</a:t>
            </a:r>
            <a:r>
              <a:rPr lang="en-US" dirty="0"/>
              <a:t> | 100 | </a:t>
            </a:r>
            <a:r>
              <a:rPr lang="en-US" dirty="0" err="1"/>
              <a:t>Ya</a:t>
            </a:r>
            <a:r>
              <a:rPr lang="en-US" dirty="0"/>
              <a:t> |</a:t>
            </a:r>
          </a:p>
          <a:p>
            <a:r>
              <a:rPr lang="en-US" dirty="0"/>
              <a:t>|   M  | Bidirectional LSTM | </a:t>
            </a:r>
            <a:r>
              <a:rPr lang="en-US" dirty="0" err="1"/>
              <a:t>Ya</a:t>
            </a:r>
            <a:r>
              <a:rPr lang="en-US" dirty="0"/>
              <a:t> | 50 | </a:t>
            </a:r>
            <a:r>
              <a:rPr lang="en-US" dirty="0" err="1"/>
              <a:t>Tidak</a:t>
            </a:r>
            <a:r>
              <a:rPr lang="en-US" dirty="0"/>
              <a:t> |</a:t>
            </a:r>
          </a:p>
          <a:p>
            <a:r>
              <a:rPr lang="en-US" dirty="0"/>
              <a:t>|   N  | Bidirectional LSTM | </a:t>
            </a:r>
            <a:r>
              <a:rPr lang="en-US" dirty="0" err="1"/>
              <a:t>Ya</a:t>
            </a:r>
            <a:r>
              <a:rPr lang="en-US" dirty="0"/>
              <a:t> | 50 | </a:t>
            </a:r>
            <a:r>
              <a:rPr lang="en-US" dirty="0" err="1"/>
              <a:t>Ya</a:t>
            </a:r>
            <a:r>
              <a:rPr lang="en-US" dirty="0"/>
              <a:t> |</a:t>
            </a:r>
          </a:p>
          <a:p>
            <a:r>
              <a:rPr lang="en-US" dirty="0"/>
              <a:t>|   O  | Bidirectional LSTM | </a:t>
            </a:r>
            <a:r>
              <a:rPr lang="en-US" dirty="0" err="1"/>
              <a:t>Ya</a:t>
            </a:r>
            <a:r>
              <a:rPr lang="en-US" dirty="0"/>
              <a:t> | 100 | </a:t>
            </a:r>
            <a:r>
              <a:rPr lang="en-US" dirty="0" err="1"/>
              <a:t>Tidak</a:t>
            </a:r>
            <a:r>
              <a:rPr lang="en-US" dirty="0"/>
              <a:t> |</a:t>
            </a:r>
          </a:p>
          <a:p>
            <a:r>
              <a:rPr lang="en-US" dirty="0"/>
              <a:t>|   P  | Bidirectional LSTM | </a:t>
            </a:r>
            <a:r>
              <a:rPr lang="en-US" dirty="0" err="1"/>
              <a:t>Ya</a:t>
            </a:r>
            <a:r>
              <a:rPr lang="en-US" dirty="0"/>
              <a:t> | 100 | </a:t>
            </a:r>
            <a:r>
              <a:rPr lang="en-US" dirty="0" err="1"/>
              <a:t>Ya</a:t>
            </a:r>
            <a:r>
              <a:rPr lang="en-US" dirty="0"/>
              <a:t> |</a:t>
            </a:r>
          </a:p>
          <a:p>
            <a:endParaRPr lang="en-US" dirty="0"/>
          </a:p>
          <a:p>
            <a:r>
              <a:rPr lang="en-US" dirty="0"/>
              <a:t>Data train dan data test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dibagi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**70 : 30**. Ratio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dipilih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orde</a:t>
            </a:r>
            <a:r>
              <a:rPr lang="en-US" dirty="0"/>
              <a:t> </a:t>
            </a:r>
            <a:r>
              <a:rPr lang="en-US" dirty="0" err="1"/>
              <a:t>datasetnya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ratusan</a:t>
            </a:r>
            <a:r>
              <a:rPr lang="en-US" dirty="0"/>
              <a:t>. </a:t>
            </a:r>
            <a:r>
              <a:rPr lang="en-US" dirty="0" err="1"/>
              <a:t>Menggunakan</a:t>
            </a:r>
            <a:r>
              <a:rPr lang="en-US" dirty="0"/>
              <a:t> **5-Fold Validation** dan Metric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alat</a:t>
            </a:r>
            <a:r>
              <a:rPr lang="en-US" dirty="0"/>
              <a:t> </a:t>
            </a:r>
            <a:r>
              <a:rPr lang="en-US" dirty="0" err="1"/>
              <a:t>ukur</a:t>
            </a:r>
            <a:r>
              <a:rPr lang="en-US" dirty="0"/>
              <a:t> </a:t>
            </a:r>
            <a:r>
              <a:rPr lang="en-US" dirty="0" err="1"/>
              <a:t>performa</a:t>
            </a:r>
            <a:r>
              <a:rPr lang="en-US" dirty="0"/>
              <a:t> model </a:t>
            </a:r>
            <a:r>
              <a:rPr lang="en-US" dirty="0" err="1"/>
              <a:t>menggunakan</a:t>
            </a:r>
            <a:r>
              <a:rPr lang="en-US" dirty="0"/>
              <a:t> **F1 Score**,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category 0 dan 1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seimbang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FA0B5-ED96-7445-A74A-28C98F519DD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03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F1993-3D56-A147-BF08-2CFFADFD7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888CDB-6B35-BD42-939A-F4F4113BE6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EADBB-638F-C045-B588-D6B2D648C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5BAA7-3A21-FA49-967A-04C7E1316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58756-82A7-D447-9F2C-A7684F5CA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00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05CA-B729-DB4A-BC67-4DE5F50A8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E33E35-4B7F-6044-811F-968D80AA92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3B2E7-81A5-0641-A716-29E499AB5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9359C-37CB-B04B-AEB1-FAB292369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CE326-4969-2544-A860-950DF440A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670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D397C7-BA1A-0D47-8FE3-D06DFA7613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E14A48-2366-F34C-A694-526867F32C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84A6BA-01BB-304E-A7D9-D38F75852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26B00-A802-6644-B6D6-8C0307491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D4812-2E74-7B4C-83AE-169BBD168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065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76ABA-5111-CB4E-B6A6-EC97953D9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27AA6-828A-844F-BA32-E2801701F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9BCB6-4757-B843-B0AF-4416A2911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D5750-2CE8-C44D-939B-46E2E65A9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3CC5F-9668-5749-9B49-922FD3016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696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DE1E-07F3-6C45-BABC-4F8221BCC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64CBD-3341-2C43-81B6-B809B07297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7350F-E3BA-9B49-8A2C-F201C09DA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E468E-BD81-884E-899E-5F6DA64DB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4FDFC-CCBD-1942-89C2-F09C1B006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06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98096-9CD6-3D44-977E-3D7895587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FFDC9-2935-0449-8E5C-2BF8D7288A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3143CF-0EF9-4E48-8A9C-6CDD6364E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56803F-822C-CB4B-9073-1DA6690D4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2981B0-AA84-454F-B902-D985DB92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7D2584-3A66-9446-9CFE-75C76193B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2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C90A7-8EDB-E04C-B2C8-FFBA12C05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668CA4-DE3E-9043-96F6-6F5CEB8E0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669C92-1207-2640-AAA0-ECFFF92B8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FF592B-677B-624E-99C0-55D113786E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13B4ED-7E68-D84F-B56D-2001B0E58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37B196-C72D-7541-9C02-7AE9DE046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1EDEF9-A42F-C340-9D31-75D04D645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CF27DD-0B32-0C40-8023-B6C1D3516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35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A7E06-47A3-B245-86BC-AAD220F6B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34D185-33B0-8A45-BD69-00FBBB7FE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1B1755-7A77-1546-9F66-5ED3A290F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F6F44C-DA62-FA4E-A900-06E5836AB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34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C521A5-1416-B546-B041-E729CBB17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4292F6-C9A5-0F48-B4C2-4FEA37621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446F4-9F45-B241-B09D-F6C57F15E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644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BE422-858B-A346-9AB8-91BEE7827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4F326-DD03-4C4E-AB80-1ECE07E36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A46007-0BDB-4240-87FD-FC514982C3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CE085C-28DB-774D-854F-DAF33EFCA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1866FF-3D66-0E4B-BB25-26A889723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7E8EF-E1F3-D84A-96D2-5D358BC16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158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D3BF-A309-1A49-80CB-231C349CE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B939D7-03B1-5C42-AFA3-C42342ED93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5F7678-6416-664E-9A0A-645022CB73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05FC72-A54C-2C43-A3C9-8E557511E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5844F4-38D2-FE4B-8DD6-04FFAEEDC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D193B7-0F03-FC4F-BE1E-9D3A782FF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5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AFE1F3-CC66-D643-92D4-75630F0F8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2B9110-E061-5B4F-8A55-4A67CA1929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17015-0FED-194D-964A-44CE3959F8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F56F1D-5027-B145-A661-E64523EF0471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AC5A-FBE9-8C4E-BF82-3C1610C648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5BFF7-E9C4-A845-9276-02B1D14812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17C4E-D19C-6846-9668-756302F4F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9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hyperlink" Target="https://miro.medium.com/max/1700/0*yxs3JKs5bKc4c_i8.png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3A40C0-66E3-E644-8F5C-48EA06BB45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2820274" cy="22245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E24F92-2DFF-334E-90A2-C947D9AB4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CDC317-49C0-444C-8528-A664807EFF93}"/>
              </a:ext>
            </a:extLst>
          </p:cNvPr>
          <p:cNvSpPr txBox="1"/>
          <p:nvPr/>
        </p:nvSpPr>
        <p:spPr>
          <a:xfrm>
            <a:off x="3906938" y="2533916"/>
            <a:ext cx="4378123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IF6028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Pemrosesan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Bahasa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Alami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DOTA 2 Toxic Player Detection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36D285-D7CD-7B49-81A3-447436D023C0}"/>
              </a:ext>
            </a:extLst>
          </p:cNvPr>
          <p:cNvSpPr txBox="1"/>
          <p:nvPr/>
        </p:nvSpPr>
        <p:spPr>
          <a:xfrm>
            <a:off x="4786987" y="4018054"/>
            <a:ext cx="2618025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Disusun</a:t>
            </a:r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oleh</a:t>
            </a:r>
          </a:p>
          <a:p>
            <a:pPr algn="ctr">
              <a:lnSpc>
                <a:spcPct val="150000"/>
              </a:lnSpc>
            </a:pPr>
            <a:r>
              <a:rPr lang="en-US" sz="1400" dirty="0" err="1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Isjhar</a:t>
            </a:r>
            <a:r>
              <a:rPr lang="en-US" sz="1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400" dirty="0" err="1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Kautsar</a:t>
            </a:r>
            <a:r>
              <a:rPr lang="en-US" sz="1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23519009</a:t>
            </a:r>
          </a:p>
          <a:p>
            <a:pPr algn="ctr"/>
            <a:r>
              <a:rPr lang="en-US" sz="1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Arrival </a:t>
            </a:r>
            <a:r>
              <a:rPr lang="en-US" sz="1400" dirty="0" err="1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Dwi</a:t>
            </a:r>
            <a:r>
              <a:rPr lang="en-US" sz="1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Sentosa 23519035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C42FD5-1320-A74A-A2F5-DF91BEF6A182}"/>
              </a:ext>
            </a:extLst>
          </p:cNvPr>
          <p:cNvSpPr txBox="1"/>
          <p:nvPr/>
        </p:nvSpPr>
        <p:spPr>
          <a:xfrm>
            <a:off x="4476004" y="5649101"/>
            <a:ext cx="323999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400" dirty="0" err="1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400" dirty="0" err="1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400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algn="ctr"/>
            <a:r>
              <a:rPr lang="en-US" sz="1400" dirty="0" err="1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400" dirty="0" err="1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  <a:p>
            <a:pPr algn="ctr"/>
            <a:r>
              <a:rPr lang="en-US" sz="1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2020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13B4504-6622-544C-9C7A-D1260A7303A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342841" y="597171"/>
            <a:ext cx="1506316" cy="1506316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D83E930-98F2-EF42-84B9-84B85F416A3F}"/>
              </a:ext>
            </a:extLst>
          </p:cNvPr>
          <p:cNvCxnSpPr/>
          <p:nvPr/>
        </p:nvCxnSpPr>
        <p:spPr>
          <a:xfrm>
            <a:off x="4038600" y="3722914"/>
            <a:ext cx="412568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5201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44DC0A3E-AD28-CC46-BCB2-B0A315530E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622518" y="19439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1657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M O D U L</a:t>
            </a:r>
          </a:p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N L P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9854551C-9B43-2348-9F97-FB74A64D23A3}"/>
              </a:ext>
            </a:extLst>
          </p:cNvPr>
          <p:cNvSpPr/>
          <p:nvPr/>
        </p:nvSpPr>
        <p:spPr>
          <a:xfrm>
            <a:off x="585245" y="2175332"/>
            <a:ext cx="11073355" cy="3679367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975E44-E70D-AF40-9DF2-652FBC794F70}"/>
              </a:ext>
            </a:extLst>
          </p:cNvPr>
          <p:cNvSpPr txBox="1"/>
          <p:nvPr/>
        </p:nvSpPr>
        <p:spPr>
          <a:xfrm>
            <a:off x="646417" y="2265278"/>
            <a:ext cx="11993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SKENARIO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9C62F0-FCA9-744A-8EA7-D7E14E732F48}"/>
              </a:ext>
            </a:extLst>
          </p:cNvPr>
          <p:cNvSpPr txBox="1"/>
          <p:nvPr/>
        </p:nvSpPr>
        <p:spPr>
          <a:xfrm>
            <a:off x="646417" y="2623706"/>
            <a:ext cx="2076209" cy="8993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Skenario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eksperimen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pencarian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model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terbaik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sebagai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berikut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27ED3C-FF6C-3E46-A50C-D7BBEA79DD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3126" y="2307687"/>
            <a:ext cx="4332031" cy="339223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5D3B760-2903-7949-A297-63C7E4B3BF67}"/>
              </a:ext>
            </a:extLst>
          </p:cNvPr>
          <p:cNvSpPr txBox="1"/>
          <p:nvPr/>
        </p:nvSpPr>
        <p:spPr>
          <a:xfrm>
            <a:off x="7384857" y="2307687"/>
            <a:ext cx="4172143" cy="200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Data train dan data test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dibagi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menjadi</a:t>
            </a: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70 : 30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  Ratio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dipilih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karena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order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datasetnya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hanya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ratusan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Menggunakan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5-Fold Validation 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dan Metric yang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digunakan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sebagai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alat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ukur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performa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model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menggunakan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F1 Score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karena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jumlah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category 0 dan 1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seimbang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F355EA3-975D-2140-AF7F-4360FF78D5C1}"/>
              </a:ext>
            </a:extLst>
          </p:cNvPr>
          <p:cNvSpPr/>
          <p:nvPr/>
        </p:nvSpPr>
        <p:spPr>
          <a:xfrm>
            <a:off x="595665" y="1666337"/>
            <a:ext cx="20874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Text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179181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BF324F3-1197-9B4B-AABE-AA8D74CFC103}"/>
              </a:ext>
            </a:extLst>
          </p:cNvPr>
          <p:cNvSpPr/>
          <p:nvPr/>
        </p:nvSpPr>
        <p:spPr>
          <a:xfrm>
            <a:off x="590179" y="1744920"/>
            <a:ext cx="7423521" cy="4109622"/>
          </a:xfrm>
          <a:prstGeom prst="roundRect">
            <a:avLst>
              <a:gd name="adj" fmla="val 4641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691556-A664-BD40-B03E-12F1A6757E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863818" y="21217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82774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Avenir Book" charset="0"/>
                <a:ea typeface="Avenir Book" charset="0"/>
                <a:cs typeface="Avenir Book" charset="0"/>
              </a:rPr>
              <a:t>H A S I L</a:t>
            </a:r>
          </a:p>
          <a:p>
            <a:r>
              <a:rPr lang="en-US" sz="1500" dirty="0">
                <a:latin typeface="Avenir Book" charset="0"/>
                <a:ea typeface="Avenir Book" charset="0"/>
                <a:cs typeface="Avenir Book" charset="0"/>
              </a:rPr>
              <a:t>E K S P E R I M E N</a:t>
            </a:r>
            <a:endParaRPr lang="en-ID" sz="15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975E44-E70D-AF40-9DF2-652FBC794F70}"/>
              </a:ext>
            </a:extLst>
          </p:cNvPr>
          <p:cNvSpPr txBox="1"/>
          <p:nvPr/>
        </p:nvSpPr>
        <p:spPr>
          <a:xfrm>
            <a:off x="625985" y="1844212"/>
            <a:ext cx="13808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VALIDATION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9C62F0-FCA9-744A-8EA7-D7E14E732F48}"/>
              </a:ext>
            </a:extLst>
          </p:cNvPr>
          <p:cNvSpPr txBox="1"/>
          <p:nvPr/>
        </p:nvSpPr>
        <p:spPr>
          <a:xfrm>
            <a:off x="623265" y="2121783"/>
            <a:ext cx="2061783" cy="3453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Berikut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hasil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validation test: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CAB32F-2788-F345-A7B7-72FB841475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64932" y="1844212"/>
            <a:ext cx="1351103" cy="37830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86A044-BE42-A049-9D2A-0377B99256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1606" y="1882312"/>
            <a:ext cx="3614302" cy="21705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479A4AD-5A8A-1141-B1B6-239861DDAE9C}"/>
              </a:ext>
            </a:extLst>
          </p:cNvPr>
          <p:cNvSpPr txBox="1"/>
          <p:nvPr/>
        </p:nvSpPr>
        <p:spPr>
          <a:xfrm>
            <a:off x="4199945" y="4082403"/>
            <a:ext cx="3724096" cy="334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Sehingga</a:t>
            </a:r>
            <a:r>
              <a:rPr lang="en-US" sz="115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Model </a:t>
            </a:r>
            <a:r>
              <a:rPr lang="en-US" sz="1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Terbaik</a:t>
            </a:r>
            <a:r>
              <a:rPr lang="en-US" sz="115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yang </a:t>
            </a:r>
            <a:r>
              <a:rPr lang="en-US" sz="1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dipilih</a:t>
            </a:r>
            <a:r>
              <a:rPr lang="en-US" sz="115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pada </a:t>
            </a:r>
            <a:r>
              <a:rPr lang="en-US" sz="115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Skenario</a:t>
            </a:r>
            <a:r>
              <a:rPr lang="en-US" sz="11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E847748-C2A2-CC46-907A-B401285FF932}"/>
              </a:ext>
            </a:extLst>
          </p:cNvPr>
          <p:cNvSpPr txBox="1"/>
          <p:nvPr/>
        </p:nvSpPr>
        <p:spPr>
          <a:xfrm>
            <a:off x="8372134" y="1844212"/>
            <a:ext cx="10326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TESTING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263ED4-8897-C342-9A3A-8C8204057A7D}"/>
              </a:ext>
            </a:extLst>
          </p:cNvPr>
          <p:cNvSpPr txBox="1"/>
          <p:nvPr/>
        </p:nvSpPr>
        <p:spPr>
          <a:xfrm>
            <a:off x="8373897" y="2182766"/>
            <a:ext cx="2893741" cy="622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Model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terbaik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digunakan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diuji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data test dan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hasil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71.42%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5D1AD70B-BBE0-F944-8AC3-39AAB2268759}"/>
              </a:ext>
            </a:extLst>
          </p:cNvPr>
          <p:cNvSpPr/>
          <p:nvPr/>
        </p:nvSpPr>
        <p:spPr>
          <a:xfrm>
            <a:off x="8280702" y="1744920"/>
            <a:ext cx="3088757" cy="4109622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80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05691556-A664-BD40-B03E-12F1A6757E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622518" y="19693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470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A N A L I S I S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70F6482-0A50-C24A-B142-80076E2E557F}"/>
              </a:ext>
            </a:extLst>
          </p:cNvPr>
          <p:cNvSpPr/>
          <p:nvPr/>
        </p:nvSpPr>
        <p:spPr>
          <a:xfrm>
            <a:off x="484371" y="1766322"/>
            <a:ext cx="324091" cy="32409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A87D64-D9E2-F144-87B2-91642130AA80}"/>
              </a:ext>
            </a:extLst>
          </p:cNvPr>
          <p:cNvSpPr txBox="1"/>
          <p:nvPr/>
        </p:nvSpPr>
        <p:spPr>
          <a:xfrm>
            <a:off x="958657" y="1766322"/>
            <a:ext cx="8998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Model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terbaik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cenderung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menganggap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dokumen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tersebut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toxic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jika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dokumen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mengandung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kata yang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banyak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.</a:t>
            </a:r>
          </a:p>
        </p:txBody>
      </p:sp>
      <p:sp>
        <p:nvSpPr>
          <p:cNvPr id="11" name="Document 10">
            <a:extLst>
              <a:ext uri="{FF2B5EF4-FFF2-40B4-BE49-F238E27FC236}">
                <a16:creationId xmlns:a16="http://schemas.microsoft.com/office/drawing/2014/main" id="{B8AB968A-AB3D-8242-A415-3D942F7898B7}"/>
              </a:ext>
            </a:extLst>
          </p:cNvPr>
          <p:cNvSpPr/>
          <p:nvPr/>
        </p:nvSpPr>
        <p:spPr>
          <a:xfrm>
            <a:off x="1060256" y="2311125"/>
            <a:ext cx="2209418" cy="3806586"/>
          </a:xfrm>
          <a:prstGeom prst="flowChartDocumen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DOKUMEN 1</a:t>
            </a:r>
          </a:p>
          <a:p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what.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jeje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fAM.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free farming ls. not coming into play. let end. storm fat yet.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zZZ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ok. U useless anyways. does it matter. 30mins in. cant seem to hit a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singel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call. ROFL. still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didnt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hirt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Aha. better share hero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contorl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to someone else. might start hitting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ur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Q. ROFL.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fuckING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Retard. yea. he had an. amazing blast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laen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at mid. 20mins scythe on od. Yet my . LS . wants to farm. His orchid. Die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btich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oh. my god. oh my god. oh. My. Fucking god (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Berlabel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toxic)</a:t>
            </a:r>
          </a:p>
        </p:txBody>
      </p:sp>
      <p:sp>
        <p:nvSpPr>
          <p:cNvPr id="12" name="Document 11">
            <a:extLst>
              <a:ext uri="{FF2B5EF4-FFF2-40B4-BE49-F238E27FC236}">
                <a16:creationId xmlns:a16="http://schemas.microsoft.com/office/drawing/2014/main" id="{233C5532-7156-824E-A2C2-9B074819AE59}"/>
              </a:ext>
            </a:extLst>
          </p:cNvPr>
          <p:cNvSpPr/>
          <p:nvPr/>
        </p:nvSpPr>
        <p:spPr>
          <a:xfrm>
            <a:off x="3430538" y="2308421"/>
            <a:ext cx="2034260" cy="3760282"/>
          </a:xfrm>
          <a:prstGeom prst="flowChartDocumen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DOKUMEN 2</a:t>
            </a:r>
          </a:p>
          <a:p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what's happening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boyz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?. as you can see we are waiting . :D. I am just asking what happened. &lt;3. how many more x3 mins do we have to wait. :D. BOI. you don't know how time works. look. you will have more gold if he leaves. If I roll a one. WE GO.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izi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+. now you are lucky. :D.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naah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we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ain't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:D. gg wp (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Berlabel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tidak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toxic)</a:t>
            </a:r>
          </a:p>
        </p:txBody>
      </p:sp>
      <p:sp>
        <p:nvSpPr>
          <p:cNvPr id="13" name="Document 12">
            <a:extLst>
              <a:ext uri="{FF2B5EF4-FFF2-40B4-BE49-F238E27FC236}">
                <a16:creationId xmlns:a16="http://schemas.microsoft.com/office/drawing/2014/main" id="{D4459677-38A9-484F-97D2-58FDE08B0294}"/>
              </a:ext>
            </a:extLst>
          </p:cNvPr>
          <p:cNvSpPr/>
          <p:nvPr/>
        </p:nvSpPr>
        <p:spPr>
          <a:xfrm>
            <a:off x="5575388" y="2318977"/>
            <a:ext cx="2034261" cy="1597368"/>
          </a:xfrm>
          <a:prstGeom prst="flowChartDocumen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DOKUMEN 3</a:t>
            </a:r>
          </a:p>
          <a:p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ya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mama likes dick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ehh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?. figures.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ur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not even a good hooker kid. passive shadow blade?. gg (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berlabel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toxic)</a:t>
            </a:r>
          </a:p>
        </p:txBody>
      </p:sp>
      <p:sp>
        <p:nvSpPr>
          <p:cNvPr id="14" name="Document 13">
            <a:extLst>
              <a:ext uri="{FF2B5EF4-FFF2-40B4-BE49-F238E27FC236}">
                <a16:creationId xmlns:a16="http://schemas.microsoft.com/office/drawing/2014/main" id="{619FA0C3-6CEF-334A-9DEF-A6EA0DE2388A}"/>
              </a:ext>
            </a:extLst>
          </p:cNvPr>
          <p:cNvSpPr/>
          <p:nvPr/>
        </p:nvSpPr>
        <p:spPr>
          <a:xfrm>
            <a:off x="5575386" y="4161223"/>
            <a:ext cx="2034263" cy="1907480"/>
          </a:xfrm>
          <a:prstGeom prst="flowChartDocumen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DOKUMEN 4</a:t>
            </a:r>
          </a:p>
          <a:p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drow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. remember me last game.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haha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waot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haha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berlabel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tidak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toxic)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85DA29-E9AA-446B-9B25-8274CD2674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7642" y="2311125"/>
            <a:ext cx="3984038" cy="239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963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05691556-A664-BD40-B03E-12F1A6757E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622518" y="19693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470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A N A L I S I S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CB65AE1-44D5-5148-9CF3-FEC41613B809}"/>
              </a:ext>
            </a:extLst>
          </p:cNvPr>
          <p:cNvSpPr/>
          <p:nvPr/>
        </p:nvSpPr>
        <p:spPr>
          <a:xfrm>
            <a:off x="484371" y="1766322"/>
            <a:ext cx="324091" cy="32409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3B06DA-B37D-2446-811B-2FE2F2790A69}"/>
              </a:ext>
            </a:extLst>
          </p:cNvPr>
          <p:cNvSpPr txBox="1"/>
          <p:nvPr/>
        </p:nvSpPr>
        <p:spPr>
          <a:xfrm>
            <a:off x="910869" y="1707572"/>
            <a:ext cx="6697859" cy="666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Model bidirectional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memiliki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akurasi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yang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lebih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baik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dibanding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model LSTM. </a:t>
            </a:r>
          </a:p>
          <a:p>
            <a:pPr>
              <a:lnSpc>
                <a:spcPct val="150000"/>
              </a:lnSpc>
            </a:pP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bidirectional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mempertimbangkan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hubungan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kata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kata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sebelum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dan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setelahnya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BB6FF9-E39F-AC4C-91AC-C1E3367405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318" y="2591682"/>
            <a:ext cx="46482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342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05691556-A664-BD40-B03E-12F1A6757E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622518" y="19693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470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A N A L I S I S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F2CEF12-0278-FC42-A6D0-B9C84D220617}"/>
              </a:ext>
            </a:extLst>
          </p:cNvPr>
          <p:cNvSpPr/>
          <p:nvPr/>
        </p:nvSpPr>
        <p:spPr>
          <a:xfrm>
            <a:off x="484371" y="1766322"/>
            <a:ext cx="324091" cy="32409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786829-9599-3349-AB47-719D43A25576}"/>
              </a:ext>
            </a:extLst>
          </p:cNvPr>
          <p:cNvSpPr txBox="1"/>
          <p:nvPr/>
        </p:nvSpPr>
        <p:spPr>
          <a:xfrm>
            <a:off x="910749" y="1709716"/>
            <a:ext cx="876579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Penggunaan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Entity Masking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terlalu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mempengaruhi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akurasi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disebabkan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banyak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entity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selain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OTHER yang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gagal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diidentifikasi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tergambar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di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akurasi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label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selain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other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sangat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rendah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support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rendah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.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Solusi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menambah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dataset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meningkatkan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akurasinya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. </a:t>
            </a:r>
          </a:p>
          <a:p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Contoh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:</a:t>
            </a:r>
          </a:p>
          <a:p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  <a:p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  <a:p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  <a:p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  <a:p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  <a:p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  <a:p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  <a:p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  <a:p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ada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masking yang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terindentifikasi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pada document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tersebut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padahal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kata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idoot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, noob, fucker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bermakna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BAD.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D4C700-8981-2145-B16B-B01F271D00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2996" y="1828152"/>
            <a:ext cx="4648200" cy="2781300"/>
          </a:xfrm>
          <a:prstGeom prst="rect">
            <a:avLst/>
          </a:prstGeom>
        </p:spPr>
      </p:pic>
      <p:sp>
        <p:nvSpPr>
          <p:cNvPr id="14" name="Document 13">
            <a:extLst>
              <a:ext uri="{FF2B5EF4-FFF2-40B4-BE49-F238E27FC236}">
                <a16:creationId xmlns:a16="http://schemas.microsoft.com/office/drawing/2014/main" id="{C3639DFC-D04E-864C-AE57-03922E94E7A0}"/>
              </a:ext>
            </a:extLst>
          </p:cNvPr>
          <p:cNvSpPr/>
          <p:nvPr/>
        </p:nvSpPr>
        <p:spPr>
          <a:xfrm>
            <a:off x="996757" y="3454776"/>
            <a:ext cx="2665463" cy="1493222"/>
          </a:xfrm>
          <a:prstGeom prst="flowChartDocumen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DOKUMEN</a:t>
            </a:r>
          </a:p>
          <a:p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ID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'die </a:t>
            </a:r>
            <a:r>
              <a:rPr lang="en-ID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idoot</a:t>
            </a:r>
            <a:r>
              <a:rPr lang="en-ID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. divine for the win . so noob . fucker . Tk . </a:t>
            </a:r>
            <a:r>
              <a:rPr lang="en-ID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ahahaha</a:t>
            </a:r>
            <a:r>
              <a:rPr lang="en-ID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. so sad . </a:t>
            </a:r>
            <a:r>
              <a:rPr lang="en-ID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triggerd</a:t>
            </a:r>
            <a:r>
              <a:rPr lang="en-ID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. rep [ ort </a:t>
            </a:r>
            <a:r>
              <a:rPr lang="en-ID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jugg</a:t>
            </a:r>
            <a:r>
              <a:rPr lang="en-ID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. ty . </a:t>
            </a:r>
            <a:r>
              <a:rPr lang="en-ID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ez</a:t>
            </a:r>
            <a:r>
              <a:rPr lang="en-ID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. just </a:t>
            </a:r>
            <a:r>
              <a:rPr lang="en-ID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erport</a:t>
            </a:r>
            <a:r>
              <a:rPr lang="en-ID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this </a:t>
            </a:r>
            <a:r>
              <a:rPr lang="en-ID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jugg</a:t>
            </a:r>
            <a:r>
              <a:rPr lang="en-ID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. ty . gg’.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523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05691556-A664-BD40-B03E-12F1A6757E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622518" y="19693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470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A N A L I S I S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CB65AE1-44D5-5148-9CF3-FEC41613B809}"/>
              </a:ext>
            </a:extLst>
          </p:cNvPr>
          <p:cNvSpPr/>
          <p:nvPr/>
        </p:nvSpPr>
        <p:spPr>
          <a:xfrm>
            <a:off x="484371" y="1766322"/>
            <a:ext cx="324091" cy="32409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3B06DA-B37D-2446-811B-2FE2F2790A69}"/>
              </a:ext>
            </a:extLst>
          </p:cNvPr>
          <p:cNvSpPr txBox="1"/>
          <p:nvPr/>
        </p:nvSpPr>
        <p:spPr>
          <a:xfrm>
            <a:off x="910869" y="1694872"/>
            <a:ext cx="8073429" cy="666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Dua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parameter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lainnya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yaitu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panjang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vector word embedding dan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penggunaan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dropout layer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atau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terlalu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mempengaruhi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hasil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.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Sebagai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berikut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A10A9C-B760-B94A-BC9B-1B8354210D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1359" y="2642482"/>
            <a:ext cx="4648200" cy="2781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3C4D06-0001-7346-9E2D-0ECCB8AE71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2642482"/>
            <a:ext cx="46482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0281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5029728D-373A-8045-996E-D857617810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40D3A7-4691-EC4F-AFF1-A139C26832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410A721-1BCC-0647-BD25-55FBD40C327D}"/>
              </a:ext>
            </a:extLst>
          </p:cNvPr>
          <p:cNvSpPr txBox="1"/>
          <p:nvPr/>
        </p:nvSpPr>
        <p:spPr>
          <a:xfrm>
            <a:off x="4069821" y="42837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D25E18E-3BB6-CB48-BA73-7C30629CCC60}"/>
              </a:ext>
            </a:extLst>
          </p:cNvPr>
          <p:cNvSpPr/>
          <p:nvPr/>
        </p:nvSpPr>
        <p:spPr>
          <a:xfrm>
            <a:off x="496474" y="1995844"/>
            <a:ext cx="324091" cy="32409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894E86-8D85-9646-BF3A-58E745218FF7}"/>
              </a:ext>
            </a:extLst>
          </p:cNvPr>
          <p:cNvSpPr txBox="1"/>
          <p:nvPr/>
        </p:nvSpPr>
        <p:spPr>
          <a:xfrm>
            <a:off x="950404" y="2004000"/>
            <a:ext cx="67244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“Why is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Dota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2 dying? - Quora.” [Online]. </a:t>
            </a:r>
          </a:p>
          <a:p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Available: https://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www.quora.com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/Why-is-Dota-2-dying. [Accessed: 14-Mar-2020].</a:t>
            </a:r>
            <a:endParaRPr lang="en-ID" sz="1400" b="1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8505179-EC96-7743-993C-38A7029A61B8}"/>
              </a:ext>
            </a:extLst>
          </p:cNvPr>
          <p:cNvSpPr/>
          <p:nvPr/>
        </p:nvSpPr>
        <p:spPr>
          <a:xfrm>
            <a:off x="496474" y="2891183"/>
            <a:ext cx="324091" cy="32409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75912B-F249-E940-93CF-3D15FC2E352A}"/>
              </a:ext>
            </a:extLst>
          </p:cNvPr>
          <p:cNvSpPr txBox="1"/>
          <p:nvPr/>
        </p:nvSpPr>
        <p:spPr>
          <a:xfrm>
            <a:off x="950404" y="2757839"/>
            <a:ext cx="9346661" cy="7107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“Is DotA Dying? ::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Dota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2 General Discussions.” [Online]. 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Available: https://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steamcommunity.com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/app/570/discussions/0/1744483505474625833/. [Accessed: 14-Mar-2020].</a:t>
            </a:r>
            <a:endParaRPr lang="en-ID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A9F9BF4-803B-6E49-93D1-0922C312F43A}"/>
              </a:ext>
            </a:extLst>
          </p:cNvPr>
          <p:cNvSpPr/>
          <p:nvPr/>
        </p:nvSpPr>
        <p:spPr>
          <a:xfrm>
            <a:off x="496473" y="3853756"/>
            <a:ext cx="324091" cy="32409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B83346-DC01-0A4F-8AEC-70785EE54CDC}"/>
              </a:ext>
            </a:extLst>
          </p:cNvPr>
          <p:cNvSpPr txBox="1"/>
          <p:nvPr/>
        </p:nvSpPr>
        <p:spPr>
          <a:xfrm>
            <a:off x="950404" y="3730763"/>
            <a:ext cx="7816307" cy="7107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“4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Alasan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Mengapa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Kini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Dota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2 Mati. -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Gamebrott.com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.” [Online]. 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Available: https://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gamebrott.com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/4-alasan-mengapa-kini-dota-2-mati. [Accessed: 14-Mar-2020].</a:t>
            </a:r>
            <a:endParaRPr lang="en-ID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0C7F6C0-4EDB-6D4F-9F7B-205D782662A3}"/>
              </a:ext>
            </a:extLst>
          </p:cNvPr>
          <p:cNvSpPr/>
          <p:nvPr/>
        </p:nvSpPr>
        <p:spPr>
          <a:xfrm>
            <a:off x="504727" y="4873692"/>
            <a:ext cx="324091" cy="32409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ECAB3F5-CF63-DE4A-9A7F-4F651ABE61D5}"/>
              </a:ext>
            </a:extLst>
          </p:cNvPr>
          <p:cNvSpPr txBox="1"/>
          <p:nvPr/>
        </p:nvSpPr>
        <p:spPr>
          <a:xfrm>
            <a:off x="958657" y="4740375"/>
            <a:ext cx="9264716" cy="7107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M. Martens, S. Shen, A.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Iosup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, and F.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Kuipers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“Toxicity detection in multiplayer online games,”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Annu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. Work.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Netw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. Syst. Support Games, vol. 2016-Janua, 2016.</a:t>
            </a:r>
            <a:endParaRPr lang="en-ID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F59E058-35E6-5B42-9D6F-505190782ED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F1C4AD8-6736-DD4E-8C01-DE314822714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A2E304-AA37-5049-84BC-061366DD54E6}"/>
              </a:ext>
            </a:extLst>
          </p:cNvPr>
          <p:cNvSpPr txBox="1"/>
          <p:nvPr/>
        </p:nvSpPr>
        <p:spPr>
          <a:xfrm>
            <a:off x="381965" y="439545"/>
            <a:ext cx="1697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R E F E R E N S I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8477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5AC27B-B21D-B74C-A742-FDA79CC68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2820274" cy="22245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40D3A7-4691-EC4F-AFF1-A139C26832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410A721-1BCC-0647-BD25-55FBD40C327D}"/>
              </a:ext>
            </a:extLst>
          </p:cNvPr>
          <p:cNvSpPr txBox="1"/>
          <p:nvPr/>
        </p:nvSpPr>
        <p:spPr>
          <a:xfrm>
            <a:off x="6835836" y="31470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B236C1-4C63-6342-A95C-5D69E8630430}"/>
              </a:ext>
            </a:extLst>
          </p:cNvPr>
          <p:cNvSpPr txBox="1"/>
          <p:nvPr/>
        </p:nvSpPr>
        <p:spPr>
          <a:xfrm>
            <a:off x="5159592" y="2137163"/>
            <a:ext cx="16668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>
                <a:latin typeface="Karla" pitchFamily="2" charset="0"/>
                <a:ea typeface="Karla" pitchFamily="2" charset="0"/>
              </a:rPr>
              <a:t>Terimakasih</a:t>
            </a:r>
            <a:endParaRPr lang="en-US" sz="2400" dirty="0">
              <a:latin typeface="Karla" pitchFamily="2" charset="0"/>
              <a:ea typeface="Karl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C323D6-7D03-7443-A5AE-8C0C034BDC44}"/>
              </a:ext>
            </a:extLst>
          </p:cNvPr>
          <p:cNvSpPr txBox="1"/>
          <p:nvPr/>
        </p:nvSpPr>
        <p:spPr>
          <a:xfrm>
            <a:off x="5006540" y="3496326"/>
            <a:ext cx="19729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Karla" pitchFamily="2" charset="0"/>
                <a:ea typeface="Karla" pitchFamily="2" charset="0"/>
              </a:rPr>
              <a:t>Email: </a:t>
            </a:r>
          </a:p>
          <a:p>
            <a:pPr algn="ctr"/>
            <a:r>
              <a:rPr lang="en-US" sz="1200" b="1" dirty="0">
                <a:latin typeface="Karla" pitchFamily="2" charset="0"/>
                <a:ea typeface="Karla" pitchFamily="2" charset="0"/>
              </a:rPr>
              <a:t>23519009@std.stei.itb.ac.id</a:t>
            </a:r>
          </a:p>
          <a:p>
            <a:pPr algn="ctr"/>
            <a:r>
              <a:rPr lang="en-US" sz="1200" b="1" dirty="0">
                <a:latin typeface="Karla" pitchFamily="2" charset="0"/>
                <a:ea typeface="Karla" pitchFamily="2" charset="0"/>
              </a:rPr>
              <a:t>23519035@std.stei.itb.ac.id</a:t>
            </a:r>
          </a:p>
          <a:p>
            <a:pPr algn="ctr"/>
            <a:endParaRPr lang="en-US" sz="1200" b="1" dirty="0">
              <a:latin typeface="Karla" pitchFamily="2" charset="0"/>
              <a:ea typeface="Karla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92CCF4-D84F-814D-94FD-D7E5B714AD00}"/>
              </a:ext>
            </a:extLst>
          </p:cNvPr>
          <p:cNvSpPr txBox="1"/>
          <p:nvPr/>
        </p:nvSpPr>
        <p:spPr>
          <a:xfrm>
            <a:off x="4345778" y="2616328"/>
            <a:ext cx="32944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Karla" pitchFamily="2" charset="0"/>
                <a:ea typeface="Karla" pitchFamily="2" charset="0"/>
              </a:rPr>
              <a:t>Question and Answer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57B7D5-2AE7-6C43-A391-607C89799C8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7321986-D881-B943-B25E-209FAA0B4CC5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</p:spTree>
    <p:extLst>
      <p:ext uri="{BB962C8B-B14F-4D97-AF65-F5344CB8AC3E}">
        <p14:creationId xmlns:p14="http://schemas.microsoft.com/office/powerpoint/2010/main" val="2672826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7CDADC-6F8D-401B-A7C4-B1EBE8BE18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703541" y="21385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D05744-2ECA-4B89-87AE-8392626CA92E}"/>
              </a:ext>
            </a:extLst>
          </p:cNvPr>
          <p:cNvSpPr txBox="1"/>
          <p:nvPr/>
        </p:nvSpPr>
        <p:spPr>
          <a:xfrm>
            <a:off x="381965" y="439545"/>
            <a:ext cx="16754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L A T A R</a:t>
            </a:r>
          </a:p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B E L A K A N G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094ACA-1248-4758-8DC3-2614E326A5C5}"/>
              </a:ext>
            </a:extLst>
          </p:cNvPr>
          <p:cNvSpPr txBox="1"/>
          <p:nvPr/>
        </p:nvSpPr>
        <p:spPr>
          <a:xfrm>
            <a:off x="3298273" y="1249630"/>
            <a:ext cx="4995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“</a:t>
            </a:r>
            <a:r>
              <a:rPr lang="en-US" b="1" dirty="0">
                <a:latin typeface="Avenir Book" charset="0"/>
                <a:ea typeface="Avenir Book" charset="0"/>
                <a:cs typeface="Avenir Book" charset="0"/>
              </a:rPr>
              <a:t>Toxic Player</a:t>
            </a: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” </a:t>
            </a:r>
          </a:p>
          <a:p>
            <a:pPr algn="ctr"/>
            <a:r>
              <a:rPr lang="en-US" dirty="0" err="1">
                <a:latin typeface="Avenir Book" charset="0"/>
                <a:ea typeface="Avenir Book" charset="0"/>
                <a:cs typeface="Avenir Book" charset="0"/>
              </a:rPr>
              <a:t>Tindakan</a:t>
            </a: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dirty="0" err="1"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 yang </a:t>
            </a:r>
            <a:r>
              <a:rPr lang="en-US" dirty="0" err="1">
                <a:latin typeface="Avenir Book" charset="0"/>
                <a:ea typeface="Avenir Book" charset="0"/>
                <a:cs typeface="Avenir Book" charset="0"/>
              </a:rPr>
              <a:t>merugikan</a:t>
            </a: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dirty="0" err="1"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 lain: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7B0D80-9467-4A33-9C0A-D7A41DCBBFB9}"/>
              </a:ext>
            </a:extLst>
          </p:cNvPr>
          <p:cNvSpPr txBox="1"/>
          <p:nvPr/>
        </p:nvSpPr>
        <p:spPr>
          <a:xfrm>
            <a:off x="13512250" y="516530"/>
            <a:ext cx="413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FFC000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+</a:t>
            </a:r>
            <a:endParaRPr lang="en-ID" sz="3600" dirty="0">
              <a:solidFill>
                <a:srgbClr val="FFC000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304BEC6-3329-ED40-AF2F-0A87D7015D6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AEF8B7E-DE35-BF47-AE01-252C2796B0AC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3E20225-921A-5443-830A-13353A8DCC76}"/>
              </a:ext>
            </a:extLst>
          </p:cNvPr>
          <p:cNvSpPr/>
          <p:nvPr/>
        </p:nvSpPr>
        <p:spPr>
          <a:xfrm>
            <a:off x="396536" y="2316734"/>
            <a:ext cx="3695886" cy="3151604"/>
          </a:xfrm>
          <a:prstGeom prst="roundRect">
            <a:avLst>
              <a:gd name="adj" fmla="val 5877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8E27EC2-E2D8-3942-AFA9-E3C72192D8FA}"/>
              </a:ext>
            </a:extLst>
          </p:cNvPr>
          <p:cNvSpPr txBox="1"/>
          <p:nvPr/>
        </p:nvSpPr>
        <p:spPr>
          <a:xfrm>
            <a:off x="452240" y="2423930"/>
            <a:ext cx="11560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  <a:latin typeface="Avenir Book" charset="0"/>
                <a:ea typeface="Avenir Book" charset="0"/>
                <a:cs typeface="Avenir Book" charset="0"/>
              </a:rPr>
              <a:t>MASALAH</a:t>
            </a:r>
            <a:endParaRPr lang="en-ID" sz="1600" b="1" dirty="0">
              <a:solidFill>
                <a:srgbClr val="FF000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AA3F61-A464-AD4E-937D-825545200130}"/>
              </a:ext>
            </a:extLst>
          </p:cNvPr>
          <p:cNvSpPr txBox="1"/>
          <p:nvPr/>
        </p:nvSpPr>
        <p:spPr>
          <a:xfrm>
            <a:off x="452239" y="2965250"/>
            <a:ext cx="3583032" cy="2166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Sengaja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bermain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jelek</a:t>
            </a:r>
            <a:endParaRPr lang="en-US" sz="1300" dirty="0"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Melakukan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ujaran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tulisan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yang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baik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Menyalahkan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lain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Menghina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lain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Perkataan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kasar</a:t>
            </a:r>
            <a:endParaRPr lang="en-US" sz="1300" dirty="0">
              <a:latin typeface="Avenir Book" charset="0"/>
              <a:ea typeface="Avenir Book" charset="0"/>
              <a:cs typeface="Avenir Book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SARA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Sarkasme</a:t>
            </a:r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FEA42628-97FC-0848-86E4-3B0B4F9C85EC}"/>
              </a:ext>
            </a:extLst>
          </p:cNvPr>
          <p:cNvSpPr/>
          <p:nvPr/>
        </p:nvSpPr>
        <p:spPr>
          <a:xfrm>
            <a:off x="4293064" y="2316734"/>
            <a:ext cx="3695886" cy="3151604"/>
          </a:xfrm>
          <a:prstGeom prst="roundRect">
            <a:avLst>
              <a:gd name="adj" fmla="val 5877"/>
            </a:avLst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57DF548-F98B-924B-8A3A-C1616141D3FC}"/>
              </a:ext>
            </a:extLst>
          </p:cNvPr>
          <p:cNvSpPr txBox="1"/>
          <p:nvPr/>
        </p:nvSpPr>
        <p:spPr>
          <a:xfrm>
            <a:off x="4348768" y="2423930"/>
            <a:ext cx="10350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DAMPAK</a:t>
            </a:r>
            <a:endParaRPr lang="en-ID" sz="1600" b="1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9C2E759-682D-7742-B856-375107FEA6E3}"/>
              </a:ext>
            </a:extLst>
          </p:cNvPr>
          <p:cNvSpPr txBox="1"/>
          <p:nvPr/>
        </p:nvSpPr>
        <p:spPr>
          <a:xfrm>
            <a:off x="4348767" y="2965250"/>
            <a:ext cx="3523722" cy="1566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Menghambat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baru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berkembang</a:t>
            </a:r>
            <a:endParaRPr lang="en-US" sz="1300" dirty="0"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Pengalaman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bermain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menjadi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buruk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Penurunan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jumlah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pemain</a:t>
            </a:r>
            <a:endParaRPr lang="en-US" sz="1300" dirty="0">
              <a:latin typeface="Avenir Book" charset="0"/>
              <a:ea typeface="Avenir Book" charset="0"/>
              <a:cs typeface="Avenir Book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Tujuan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refreshing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menjadi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stress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Terbiasa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kata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kasar</a:t>
            </a:r>
            <a:endParaRPr lang="en-ID" sz="13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3808A692-3E64-F844-AB80-081B4AB79260}"/>
              </a:ext>
            </a:extLst>
          </p:cNvPr>
          <p:cNvSpPr/>
          <p:nvPr/>
        </p:nvSpPr>
        <p:spPr>
          <a:xfrm>
            <a:off x="8189592" y="2316734"/>
            <a:ext cx="3695886" cy="3151604"/>
          </a:xfrm>
          <a:prstGeom prst="roundRect">
            <a:avLst>
              <a:gd name="adj" fmla="val 5877"/>
            </a:avLst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421C1A-2573-7241-8600-5DD100BC4AD1}"/>
              </a:ext>
            </a:extLst>
          </p:cNvPr>
          <p:cNvSpPr txBox="1"/>
          <p:nvPr/>
        </p:nvSpPr>
        <p:spPr>
          <a:xfrm>
            <a:off x="8245296" y="2423930"/>
            <a:ext cx="1767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SOLUSI SAAT INI</a:t>
            </a:r>
            <a:endParaRPr lang="en-ID" sz="1600" b="1" dirty="0">
              <a:solidFill>
                <a:srgbClr val="00B05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8544364-7653-2440-A430-93D040A23F95}"/>
              </a:ext>
            </a:extLst>
          </p:cNvPr>
          <p:cNvSpPr txBox="1"/>
          <p:nvPr/>
        </p:nvSpPr>
        <p:spPr>
          <a:xfrm>
            <a:off x="8245295" y="2965250"/>
            <a:ext cx="3338286" cy="9666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Valve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selaku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produsen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dari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game DOTA 2,</a:t>
            </a:r>
          </a:p>
          <a:p>
            <a:pPr>
              <a:lnSpc>
                <a:spcPct val="150000"/>
              </a:lnSpc>
            </a:pP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Menambahkan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fitur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laporan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melaporkan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toxic,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akan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tetapi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: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E22FC44-643F-2F45-9C7B-5270EA8314D6}"/>
              </a:ext>
            </a:extLst>
          </p:cNvPr>
          <p:cNvSpPr txBox="1"/>
          <p:nvPr/>
        </p:nvSpPr>
        <p:spPr>
          <a:xfrm>
            <a:off x="8256725" y="3954721"/>
            <a:ext cx="3179075" cy="974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langsung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di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hukum</a:t>
            </a:r>
            <a:endParaRPr lang="en-US" sz="1300" dirty="0">
              <a:latin typeface="Avenir Book" charset="0"/>
              <a:ea typeface="Avenir Book" charset="0"/>
              <a:cs typeface="Avenir Book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Perlu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proses review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berhari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hari</a:t>
            </a:r>
            <a:endParaRPr lang="en-US" sz="1300" dirty="0">
              <a:latin typeface="Avenir Book" charset="0"/>
              <a:ea typeface="Avenir Book" charset="0"/>
              <a:cs typeface="Avenir Book" charset="0"/>
            </a:endParaRPr>
          </a:p>
          <a:p>
            <a:pPr>
              <a:lnSpc>
                <a:spcPct val="200000"/>
              </a:lnSpc>
            </a:pPr>
            <a:r>
              <a:rPr lang="en-US" sz="1050" dirty="0">
                <a:latin typeface="Avenir Book" charset="0"/>
                <a:ea typeface="Avenir Book" charset="0"/>
                <a:cs typeface="Avenir Book" charset="0"/>
              </a:rPr>
              <a:t>*Karena </a:t>
            </a:r>
            <a:r>
              <a:rPr lang="en-US" sz="1050" dirty="0" err="1">
                <a:latin typeface="Avenir Book" charset="0"/>
                <a:ea typeface="Avenir Book" charset="0"/>
                <a:cs typeface="Avenir Book" charset="0"/>
              </a:rPr>
              <a:t>jumlah</a:t>
            </a:r>
            <a:r>
              <a:rPr lang="en-US" sz="105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050" dirty="0" err="1">
                <a:latin typeface="Avenir Book" charset="0"/>
                <a:ea typeface="Avenir Book" charset="0"/>
                <a:cs typeface="Avenir Book" charset="0"/>
              </a:rPr>
              <a:t>pertandingan</a:t>
            </a:r>
            <a:r>
              <a:rPr lang="en-US" sz="1050" dirty="0">
                <a:latin typeface="Avenir Book" charset="0"/>
                <a:ea typeface="Avenir Book" charset="0"/>
                <a:cs typeface="Avenir Book" charset="0"/>
              </a:rPr>
              <a:t> yang </a:t>
            </a:r>
            <a:r>
              <a:rPr lang="en-US" sz="1050" dirty="0" err="1">
                <a:latin typeface="Avenir Book" charset="0"/>
                <a:ea typeface="Avenir Book" charset="0"/>
                <a:cs typeface="Avenir Book" charset="0"/>
              </a:rPr>
              <a:t>sangat</a:t>
            </a:r>
            <a:r>
              <a:rPr lang="en-US" sz="105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050" dirty="0" err="1">
                <a:latin typeface="Avenir Book" charset="0"/>
                <a:ea typeface="Avenir Book" charset="0"/>
                <a:cs typeface="Avenir Book" charset="0"/>
              </a:rPr>
              <a:t>banyak</a:t>
            </a:r>
            <a:endParaRPr lang="en-US" sz="13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2235E60-D3AF-FC41-B8C0-9E0A659BCFF0}"/>
              </a:ext>
            </a:extLst>
          </p:cNvPr>
          <p:cNvSpPr/>
          <p:nvPr/>
        </p:nvSpPr>
        <p:spPr>
          <a:xfrm>
            <a:off x="506789" y="3058767"/>
            <a:ext cx="248979" cy="24897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Avenir Book" panose="02000503020000020003" pitchFamily="2" charset="0"/>
              </a:rPr>
              <a:t>1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EB8077B-8D05-FE4A-BDB3-5D773AE26D86}"/>
              </a:ext>
            </a:extLst>
          </p:cNvPr>
          <p:cNvSpPr/>
          <p:nvPr/>
        </p:nvSpPr>
        <p:spPr>
          <a:xfrm>
            <a:off x="512017" y="3399909"/>
            <a:ext cx="248979" cy="24897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Avenir Book" panose="02000503020000020003" pitchFamily="2" charset="0"/>
              </a:rPr>
              <a:t>2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CE923B70-0D30-6847-ACD9-69DCD23DED22}"/>
              </a:ext>
            </a:extLst>
          </p:cNvPr>
          <p:cNvSpPr/>
          <p:nvPr/>
        </p:nvSpPr>
        <p:spPr>
          <a:xfrm>
            <a:off x="4417288" y="3046935"/>
            <a:ext cx="248979" cy="248979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Avenir Book" panose="02000503020000020003" pitchFamily="2" charset="0"/>
              </a:rPr>
              <a:t>1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597628C-A370-1944-93C0-2EBC18805B14}"/>
              </a:ext>
            </a:extLst>
          </p:cNvPr>
          <p:cNvSpPr/>
          <p:nvPr/>
        </p:nvSpPr>
        <p:spPr>
          <a:xfrm>
            <a:off x="4411086" y="3388077"/>
            <a:ext cx="248979" cy="248979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Avenir Book" panose="02000503020000020003" pitchFamily="2" charset="0"/>
              </a:rPr>
              <a:t>2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B98858D-F57A-9B45-9E50-993E3493E939}"/>
              </a:ext>
            </a:extLst>
          </p:cNvPr>
          <p:cNvSpPr/>
          <p:nvPr/>
        </p:nvSpPr>
        <p:spPr>
          <a:xfrm>
            <a:off x="8322375" y="4035976"/>
            <a:ext cx="248979" cy="24897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Avenir Book" panose="02000503020000020003" pitchFamily="2" charset="0"/>
              </a:rPr>
              <a:t>1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59163EE-CCCB-E847-A12A-9E04B6A439B4}"/>
              </a:ext>
            </a:extLst>
          </p:cNvPr>
          <p:cNvSpPr/>
          <p:nvPr/>
        </p:nvSpPr>
        <p:spPr>
          <a:xfrm>
            <a:off x="8322375" y="4365688"/>
            <a:ext cx="248979" cy="248979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Avenir Book" panose="02000503020000020003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03229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>
            <a:extLst>
              <a:ext uri="{FF2B5EF4-FFF2-40B4-BE49-F238E27FC236}">
                <a16:creationId xmlns:a16="http://schemas.microsoft.com/office/drawing/2014/main" id="{FDD94534-3281-FC4A-878E-BA51A8EE90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FAFCD2A-1ECB-4B45-855E-A7977B566D70}"/>
              </a:ext>
            </a:extLst>
          </p:cNvPr>
          <p:cNvSpPr/>
          <p:nvPr/>
        </p:nvSpPr>
        <p:spPr>
          <a:xfrm>
            <a:off x="4302489" y="1467745"/>
            <a:ext cx="3318537" cy="45024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622518" y="25421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740711-74BD-3442-8609-12142AE4773F}"/>
              </a:ext>
            </a:extLst>
          </p:cNvPr>
          <p:cNvSpPr txBox="1"/>
          <p:nvPr/>
        </p:nvSpPr>
        <p:spPr>
          <a:xfrm>
            <a:off x="2471859" y="2008708"/>
            <a:ext cx="69797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Bertujuan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mendeteksi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apakah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seorang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Dota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2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bersifat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toxic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atau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, </a:t>
            </a:r>
          </a:p>
          <a:p>
            <a:pPr algn="ctr"/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berdasarkan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rekaman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percakapan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dalam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satu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pertandingan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.</a:t>
            </a:r>
            <a:endParaRPr lang="en-ID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7B7E42-523E-6648-84F8-A6400CBEFD98}"/>
              </a:ext>
            </a:extLst>
          </p:cNvPr>
          <p:cNvSpPr/>
          <p:nvPr/>
        </p:nvSpPr>
        <p:spPr>
          <a:xfrm>
            <a:off x="4302489" y="1557981"/>
            <a:ext cx="3318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DOTA 2 Toxic Player Detection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43EF658-785C-5943-94E8-C7B42FF26440}"/>
              </a:ext>
            </a:extLst>
          </p:cNvPr>
          <p:cNvSpPr/>
          <p:nvPr/>
        </p:nvSpPr>
        <p:spPr>
          <a:xfrm>
            <a:off x="585245" y="2773518"/>
            <a:ext cx="4280133" cy="2861472"/>
          </a:xfrm>
          <a:prstGeom prst="roundRect">
            <a:avLst>
              <a:gd name="adj" fmla="val 5877"/>
            </a:avLst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1EA7E1-95F7-1B45-A802-E2375DA9DE13}"/>
              </a:ext>
            </a:extLst>
          </p:cNvPr>
          <p:cNvSpPr txBox="1"/>
          <p:nvPr/>
        </p:nvSpPr>
        <p:spPr>
          <a:xfrm>
            <a:off x="646417" y="2863463"/>
            <a:ext cx="1064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DATASET</a:t>
            </a:r>
            <a:endParaRPr lang="en-ID" sz="1600" b="1" dirty="0">
              <a:solidFill>
                <a:schemeClr val="tx1">
                  <a:lumMod val="85000"/>
                  <a:lumOff val="1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56409C-79F4-9C40-A844-FFDCD0B0D2C8}"/>
              </a:ext>
            </a:extLst>
          </p:cNvPr>
          <p:cNvSpPr txBox="1"/>
          <p:nvPr/>
        </p:nvSpPr>
        <p:spPr>
          <a:xfrm>
            <a:off x="630966" y="3272125"/>
            <a:ext cx="4111638" cy="2284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latin typeface="Avenir Book" charset="0"/>
                <a:ea typeface="Avenir Book" charset="0"/>
                <a:cs typeface="Avenir Book" charset="0"/>
              </a:rPr>
              <a:t>Didapatkan</a:t>
            </a: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latin typeface="Avenir Book" charset="0"/>
                <a:ea typeface="Avenir Book" charset="0"/>
                <a:cs typeface="Avenir Book" charset="0"/>
              </a:rPr>
              <a:t>dari</a:t>
            </a: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latin typeface="Avenir Book" charset="0"/>
                <a:ea typeface="Avenir Book" charset="0"/>
                <a:cs typeface="Avenir Book" charset="0"/>
              </a:rPr>
              <a:t>percakapan</a:t>
            </a: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latin typeface="Avenir Book" charset="0"/>
                <a:ea typeface="Avenir Book" charset="0"/>
                <a:cs typeface="Avenir Book" charset="0"/>
              </a:rPr>
              <a:t>dalam</a:t>
            </a: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 game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latin typeface="Avenir Book" charset="0"/>
                <a:ea typeface="Avenir Book" charset="0"/>
                <a:cs typeface="Avenir Book" charset="0"/>
              </a:rPr>
              <a:t>karakteristik</a:t>
            </a: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latin typeface="Avenir Book" charset="0"/>
                <a:ea typeface="Avenir Book" charset="0"/>
                <a:cs typeface="Avenir Book" charset="0"/>
              </a:rPr>
              <a:t>sebagai</a:t>
            </a: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latin typeface="Avenir Book" charset="0"/>
                <a:ea typeface="Avenir Book" charset="0"/>
                <a:cs typeface="Avenir Book" charset="0"/>
              </a:rPr>
              <a:t>berikut</a:t>
            </a:r>
            <a:r>
              <a:rPr lang="en-US" sz="1200" dirty="0">
                <a:latin typeface="Avenir Book" charset="0"/>
                <a:ea typeface="Avenir Book" charset="0"/>
                <a:cs typeface="Avenir Book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Mengandung</a:t>
            </a:r>
            <a:r>
              <a:rPr lang="en-US" sz="1200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b="1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spelling-error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Kebanyakan</a:t>
            </a:r>
            <a:r>
              <a:rPr lang="en-US" sz="1200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US" sz="1200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mengikuti</a:t>
            </a:r>
            <a:r>
              <a:rPr lang="en-US" sz="1200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b="1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grammatical structure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Mengandung</a:t>
            </a:r>
            <a:r>
              <a:rPr lang="en-US" sz="1200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b="1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pidgin language</a:t>
            </a:r>
            <a:r>
              <a:rPr lang="en-US" sz="1200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, Bahasa </a:t>
            </a:r>
            <a:r>
              <a:rPr lang="en-US" sz="1200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US" sz="1200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baku</a:t>
            </a:r>
            <a:r>
              <a:rPr lang="en-US" sz="1200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      </a:t>
            </a:r>
            <a:r>
              <a:rPr lang="en-US" sz="1200" b="1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Campuran</a:t>
            </a:r>
            <a:r>
              <a:rPr lang="en-US" sz="1200" b="1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b="1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berbagai</a:t>
            </a:r>
            <a:r>
              <a:rPr lang="en-US" sz="1200" b="1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Bahasa </a:t>
            </a:r>
            <a:r>
              <a:rPr lang="en-US" sz="1200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dalam</a:t>
            </a:r>
            <a:r>
              <a:rPr lang="en-US" sz="1200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satu</a:t>
            </a:r>
            <a:r>
              <a:rPr lang="en-US" sz="1200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kalimat</a:t>
            </a:r>
            <a:endParaRPr lang="en-US" sz="1200" dirty="0">
              <a:solidFill>
                <a:srgbClr val="00B050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 err="1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Istilah</a:t>
            </a:r>
            <a:r>
              <a:rPr lang="en-US" sz="1200" b="1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b="1" dirty="0" err="1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atau</a:t>
            </a:r>
            <a:r>
              <a:rPr lang="en-US" sz="1200" b="1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 jargon </a:t>
            </a:r>
            <a:r>
              <a:rPr lang="en-US" sz="1200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yang </a:t>
            </a:r>
            <a:r>
              <a:rPr lang="en-US" sz="1200" dirty="0" err="1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hanya</a:t>
            </a:r>
            <a:r>
              <a:rPr lang="en-US" sz="1200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dikenal</a:t>
            </a:r>
            <a:r>
              <a:rPr lang="en-US" sz="1200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dalam</a:t>
            </a:r>
            <a:r>
              <a:rPr lang="en-US" sz="1200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 DOTA 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sz="1200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menyebut</a:t>
            </a:r>
            <a:r>
              <a:rPr lang="en-US" sz="1200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US" sz="1200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b="1" dirty="0" err="1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nama</a:t>
            </a:r>
            <a:r>
              <a:rPr lang="en-US" sz="1200" b="1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 hero </a:t>
            </a:r>
            <a:r>
              <a:rPr lang="en-US" sz="1200" b="1" dirty="0" err="1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sz="1200" b="1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 lain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65B5FDE-67AF-0B4E-BD8A-79815FE11EA9}"/>
              </a:ext>
            </a:extLst>
          </p:cNvPr>
          <p:cNvSpPr/>
          <p:nvPr/>
        </p:nvSpPr>
        <p:spPr>
          <a:xfrm>
            <a:off x="5025597" y="2773518"/>
            <a:ext cx="6581158" cy="2861472"/>
          </a:xfrm>
          <a:prstGeom prst="roundRect">
            <a:avLst>
              <a:gd name="adj" fmla="val 5877"/>
            </a:avLst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164915-ECD5-BD4A-9839-CD452A3A230D}"/>
              </a:ext>
            </a:extLst>
          </p:cNvPr>
          <p:cNvSpPr txBox="1"/>
          <p:nvPr/>
        </p:nvSpPr>
        <p:spPr>
          <a:xfrm>
            <a:off x="5086769" y="2863463"/>
            <a:ext cx="16360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MODUL</a:t>
            </a:r>
            <a:endParaRPr lang="en-ID" sz="1600" b="1" dirty="0">
              <a:solidFill>
                <a:schemeClr val="tx1">
                  <a:lumMod val="85000"/>
                  <a:lumOff val="1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DF7B7FCD-38DC-5D4E-81C8-EE9898DD9280}"/>
              </a:ext>
            </a:extLst>
          </p:cNvPr>
          <p:cNvSpPr/>
          <p:nvPr/>
        </p:nvSpPr>
        <p:spPr>
          <a:xfrm>
            <a:off x="5231688" y="3316365"/>
            <a:ext cx="1935777" cy="2073890"/>
          </a:xfrm>
          <a:prstGeom prst="roundRect">
            <a:avLst>
              <a:gd name="adj" fmla="val 5877"/>
            </a:avLst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C8324B-9DCC-FF42-981F-1497F2A25096}"/>
              </a:ext>
            </a:extLst>
          </p:cNvPr>
          <p:cNvSpPr txBox="1"/>
          <p:nvPr/>
        </p:nvSpPr>
        <p:spPr>
          <a:xfrm>
            <a:off x="5531092" y="4086394"/>
            <a:ext cx="1335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Named Entity </a:t>
            </a:r>
          </a:p>
          <a:p>
            <a:pPr algn="ctr"/>
            <a:r>
              <a:rPr lang="en-US" sz="1400" b="1" dirty="0">
                <a:solidFill>
                  <a:schemeClr val="accent2"/>
                </a:solidFill>
                <a:latin typeface="Avenir Book" charset="0"/>
                <a:ea typeface="Avenir Book" charset="0"/>
                <a:cs typeface="Avenir Book" charset="0"/>
              </a:rPr>
              <a:t>Recognition</a:t>
            </a:r>
            <a:endParaRPr lang="en-ID" sz="1400" b="1" dirty="0">
              <a:solidFill>
                <a:schemeClr val="accent2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65CEF09E-F87E-854E-AD13-894C3AC43194}"/>
              </a:ext>
            </a:extLst>
          </p:cNvPr>
          <p:cNvSpPr/>
          <p:nvPr/>
        </p:nvSpPr>
        <p:spPr>
          <a:xfrm>
            <a:off x="7323817" y="3316365"/>
            <a:ext cx="1935777" cy="2073890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6B27F3-CD59-F74E-9462-1A6AC1284D99}"/>
              </a:ext>
            </a:extLst>
          </p:cNvPr>
          <p:cNvSpPr txBox="1"/>
          <p:nvPr/>
        </p:nvSpPr>
        <p:spPr>
          <a:xfrm>
            <a:off x="7505364" y="4194116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Word Embedding</a:t>
            </a:r>
            <a:endParaRPr lang="en-ID" sz="1400" b="1" dirty="0">
              <a:solidFill>
                <a:srgbClr val="00B05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5342C324-3030-EB46-8934-9358F4E48366}"/>
              </a:ext>
            </a:extLst>
          </p:cNvPr>
          <p:cNvSpPr/>
          <p:nvPr/>
        </p:nvSpPr>
        <p:spPr>
          <a:xfrm>
            <a:off x="9417293" y="3314296"/>
            <a:ext cx="1935777" cy="2073890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45DF6F4-5C65-474D-AA84-7C188BF92015}"/>
              </a:ext>
            </a:extLst>
          </p:cNvPr>
          <p:cNvSpPr txBox="1"/>
          <p:nvPr/>
        </p:nvSpPr>
        <p:spPr>
          <a:xfrm>
            <a:off x="9623838" y="4194116"/>
            <a:ext cx="1607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  <a:latin typeface="Avenir Book" charset="0"/>
                <a:ea typeface="Avenir Book" charset="0"/>
                <a:cs typeface="Avenir Book" charset="0"/>
              </a:rPr>
              <a:t>Text Classification</a:t>
            </a:r>
            <a:endParaRPr lang="en-ID" sz="1400" b="1" dirty="0">
              <a:solidFill>
                <a:srgbClr val="00B0F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7828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S O L U S I</a:t>
            </a:r>
          </a:p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D I U S U L K A N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738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>
            <a:extLst>
              <a:ext uri="{FF2B5EF4-FFF2-40B4-BE49-F238E27FC236}">
                <a16:creationId xmlns:a16="http://schemas.microsoft.com/office/drawing/2014/main" id="{5A677F50-04B7-1349-94D7-EC2EBD7E75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190718" y="25421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4430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A L U R</a:t>
            </a:r>
          </a:p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A P L I K A S I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138723B9-FAE4-D542-8F56-16CC7BF2BAD0}"/>
              </a:ext>
            </a:extLst>
          </p:cNvPr>
          <p:cNvSpPr/>
          <p:nvPr/>
        </p:nvSpPr>
        <p:spPr>
          <a:xfrm>
            <a:off x="3223183" y="1441918"/>
            <a:ext cx="1935777" cy="1406277"/>
          </a:xfrm>
          <a:prstGeom prst="roundRect">
            <a:avLst>
              <a:gd name="adj" fmla="val 5877"/>
            </a:avLst>
          </a:prstGeom>
          <a:solidFill>
            <a:srgbClr val="FFC000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D0B8B19-9306-914E-9DCC-7DD487EEBF1F}"/>
              </a:ext>
            </a:extLst>
          </p:cNvPr>
          <p:cNvSpPr txBox="1"/>
          <p:nvPr/>
        </p:nvSpPr>
        <p:spPr>
          <a:xfrm>
            <a:off x="3454843" y="1657485"/>
            <a:ext cx="1472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Preprocessing</a:t>
            </a:r>
            <a:endParaRPr lang="en-ID" sz="1600" b="1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2502D9B-B9AD-DC46-8A9B-9D5C1E59B911}"/>
              </a:ext>
            </a:extLst>
          </p:cNvPr>
          <p:cNvSpPr/>
          <p:nvPr/>
        </p:nvSpPr>
        <p:spPr>
          <a:xfrm>
            <a:off x="6601240" y="1441918"/>
            <a:ext cx="1935777" cy="1406277"/>
          </a:xfrm>
          <a:prstGeom prst="roundRect">
            <a:avLst>
              <a:gd name="adj" fmla="val 5877"/>
            </a:avLst>
          </a:prstGeom>
          <a:solidFill>
            <a:srgbClr val="FFC000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A7EC828-8572-EB48-9629-EEF8EEB44507}"/>
              </a:ext>
            </a:extLst>
          </p:cNvPr>
          <p:cNvSpPr txBox="1"/>
          <p:nvPr/>
        </p:nvSpPr>
        <p:spPr>
          <a:xfrm>
            <a:off x="7012887" y="1657485"/>
            <a:ext cx="1112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Tokenisasi</a:t>
            </a:r>
            <a:endParaRPr lang="en-ID" sz="1600" b="1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BF87624-B083-6442-A4CE-803321966012}"/>
              </a:ext>
            </a:extLst>
          </p:cNvPr>
          <p:cNvSpPr txBox="1"/>
          <p:nvPr/>
        </p:nvSpPr>
        <p:spPr>
          <a:xfrm>
            <a:off x="11841793" y="25421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A6689DB7-23B3-BF47-9271-3A54F10424EE}"/>
              </a:ext>
            </a:extLst>
          </p:cNvPr>
          <p:cNvSpPr/>
          <p:nvPr/>
        </p:nvSpPr>
        <p:spPr>
          <a:xfrm>
            <a:off x="9547497" y="1441918"/>
            <a:ext cx="1935777" cy="1406277"/>
          </a:xfrm>
          <a:prstGeom prst="roundRect">
            <a:avLst>
              <a:gd name="adj" fmla="val 5877"/>
            </a:avLst>
          </a:prstGeom>
          <a:solidFill>
            <a:srgbClr val="FFC000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621FBA8-1A36-E145-875E-51E5C97A4110}"/>
              </a:ext>
            </a:extLst>
          </p:cNvPr>
          <p:cNvSpPr txBox="1"/>
          <p:nvPr/>
        </p:nvSpPr>
        <p:spPr>
          <a:xfrm>
            <a:off x="9749794" y="1657485"/>
            <a:ext cx="1531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Entity Masking</a:t>
            </a:r>
            <a:endParaRPr lang="en-ID" sz="1600" b="1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3500448-32AB-534F-98E6-162DA896CD95}"/>
              </a:ext>
            </a:extLst>
          </p:cNvPr>
          <p:cNvSpPr/>
          <p:nvPr/>
        </p:nvSpPr>
        <p:spPr>
          <a:xfrm>
            <a:off x="708726" y="3949700"/>
            <a:ext cx="1935777" cy="1406277"/>
          </a:xfrm>
          <a:prstGeom prst="roundRect">
            <a:avLst>
              <a:gd name="adj" fmla="val 5877"/>
            </a:avLst>
          </a:prstGeom>
          <a:solidFill>
            <a:srgbClr val="FFC000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370E9BF-462D-A54E-8C6A-05D5DB33EE1C}"/>
              </a:ext>
            </a:extLst>
          </p:cNvPr>
          <p:cNvSpPr txBox="1"/>
          <p:nvPr/>
        </p:nvSpPr>
        <p:spPr>
          <a:xfrm>
            <a:off x="788553" y="4165267"/>
            <a:ext cx="1776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Text to Sequence</a:t>
            </a:r>
            <a:endParaRPr lang="en-ID" sz="1600" b="1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A8DBF575-1BB6-E547-BB36-7E888DBCD899}"/>
              </a:ext>
            </a:extLst>
          </p:cNvPr>
          <p:cNvSpPr/>
          <p:nvPr/>
        </p:nvSpPr>
        <p:spPr>
          <a:xfrm>
            <a:off x="3654983" y="3946500"/>
            <a:ext cx="1935777" cy="1406277"/>
          </a:xfrm>
          <a:prstGeom prst="roundRect">
            <a:avLst>
              <a:gd name="adj" fmla="val 5877"/>
            </a:avLst>
          </a:prstGeom>
          <a:solidFill>
            <a:srgbClr val="FFC000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3733C50-D99B-7240-9B16-C05563649D17}"/>
              </a:ext>
            </a:extLst>
          </p:cNvPr>
          <p:cNvSpPr txBox="1"/>
          <p:nvPr/>
        </p:nvSpPr>
        <p:spPr>
          <a:xfrm>
            <a:off x="4148221" y="4162067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Padding</a:t>
            </a:r>
            <a:endParaRPr lang="en-ID" sz="1600" b="1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67FE6D89-8D85-8644-85D2-19C01FBE1EB3}"/>
              </a:ext>
            </a:extLst>
          </p:cNvPr>
          <p:cNvSpPr/>
          <p:nvPr/>
        </p:nvSpPr>
        <p:spPr>
          <a:xfrm>
            <a:off x="6601240" y="3946500"/>
            <a:ext cx="1935777" cy="1406277"/>
          </a:xfrm>
          <a:prstGeom prst="roundRect">
            <a:avLst>
              <a:gd name="adj" fmla="val 5877"/>
            </a:avLst>
          </a:prstGeom>
          <a:solidFill>
            <a:srgbClr val="FFC000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95C04FC-5C73-694D-AF72-305090E1D42B}"/>
              </a:ext>
            </a:extLst>
          </p:cNvPr>
          <p:cNvSpPr txBox="1"/>
          <p:nvPr/>
        </p:nvSpPr>
        <p:spPr>
          <a:xfrm>
            <a:off x="6659778" y="4162067"/>
            <a:ext cx="1818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Word Embedding</a:t>
            </a:r>
            <a:endParaRPr lang="en-ID" sz="1600" b="1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17015CD9-767E-2648-9AB3-127746EEDA4E}"/>
              </a:ext>
            </a:extLst>
          </p:cNvPr>
          <p:cNvSpPr/>
          <p:nvPr/>
        </p:nvSpPr>
        <p:spPr>
          <a:xfrm>
            <a:off x="9547497" y="3946500"/>
            <a:ext cx="1935777" cy="1406277"/>
          </a:xfrm>
          <a:prstGeom prst="roundRect">
            <a:avLst>
              <a:gd name="adj" fmla="val 5877"/>
            </a:avLst>
          </a:prstGeom>
          <a:solidFill>
            <a:srgbClr val="FFC000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10BF83-4D3D-1143-8F39-43455B16AEB9}"/>
              </a:ext>
            </a:extLst>
          </p:cNvPr>
          <p:cNvSpPr txBox="1"/>
          <p:nvPr/>
        </p:nvSpPr>
        <p:spPr>
          <a:xfrm>
            <a:off x="9605685" y="4162067"/>
            <a:ext cx="18194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Text Classification</a:t>
            </a:r>
            <a:endParaRPr lang="en-ID" sz="1600" b="1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C5D46E0-F257-9448-806B-2AE23DF70AF5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2644503" y="2145056"/>
            <a:ext cx="5786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AB65EC6D-10AD-D745-AD28-93FE3CC78073}"/>
              </a:ext>
            </a:extLst>
          </p:cNvPr>
          <p:cNvSpPr txBox="1"/>
          <p:nvPr/>
        </p:nvSpPr>
        <p:spPr>
          <a:xfrm>
            <a:off x="3341999" y="2098916"/>
            <a:ext cx="133081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Huruf</a:t>
            </a:r>
            <a:r>
              <a:rPr lang="en-ID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ID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kecil</a:t>
            </a:r>
            <a:r>
              <a:rPr lang="en-ID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Hapus</a:t>
            </a:r>
            <a:r>
              <a:rPr lang="en-ID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ID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tanda</a:t>
            </a:r>
            <a:r>
              <a:rPr lang="en-ID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ID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baca</a:t>
            </a:r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EC66C22-6DBD-314C-8542-43CF017A16D7}"/>
              </a:ext>
            </a:extLst>
          </p:cNvPr>
          <p:cNvCxnSpPr>
            <a:cxnSpLocks/>
          </p:cNvCxnSpPr>
          <p:nvPr/>
        </p:nvCxnSpPr>
        <p:spPr>
          <a:xfrm>
            <a:off x="5158960" y="2145056"/>
            <a:ext cx="14422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557A105-72EF-6C4B-9DA9-A2A1C0B5FC5C}"/>
              </a:ext>
            </a:extLst>
          </p:cNvPr>
          <p:cNvSpPr txBox="1"/>
          <p:nvPr/>
        </p:nvSpPr>
        <p:spPr>
          <a:xfrm>
            <a:off x="5151452" y="2225993"/>
            <a:ext cx="1451038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/>
              <a:t>Output:</a:t>
            </a:r>
          </a:p>
          <a:p>
            <a:pPr algn="ctr"/>
            <a:r>
              <a:rPr lang="en-US" sz="1050" dirty="0"/>
              <a:t>“yes dog yeah fast and </a:t>
            </a:r>
          </a:p>
          <a:p>
            <a:pPr algn="ctr"/>
            <a:r>
              <a:rPr lang="en-US" sz="1050" dirty="0"/>
              <a:t>furious to </a:t>
            </a:r>
            <a:r>
              <a:rPr lang="en-US" sz="1050" dirty="0" err="1"/>
              <a:t>fas</a:t>
            </a:r>
            <a:r>
              <a:rPr lang="en-US" sz="1050" dirty="0"/>
              <a:t> hah sad”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C8D8C35-F4A7-3D43-9FA6-651EA0279C86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8537017" y="2145056"/>
            <a:ext cx="10104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AF623B3-1154-004C-801D-7C77EF40F3EE}"/>
              </a:ext>
            </a:extLst>
          </p:cNvPr>
          <p:cNvSpPr txBox="1"/>
          <p:nvPr/>
        </p:nvSpPr>
        <p:spPr>
          <a:xfrm>
            <a:off x="8495778" y="2216322"/>
            <a:ext cx="1098378" cy="90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/>
              <a:t>Output: </a:t>
            </a:r>
          </a:p>
          <a:p>
            <a:pPr algn="ctr"/>
            <a:r>
              <a:rPr lang="en-US" sz="1050" dirty="0"/>
              <a:t>[ yes, dog, yeah, </a:t>
            </a:r>
          </a:p>
          <a:p>
            <a:pPr algn="ctr"/>
            <a:r>
              <a:rPr lang="en-US" sz="1050" dirty="0"/>
              <a:t>fast,  and, </a:t>
            </a:r>
          </a:p>
          <a:p>
            <a:pPr algn="ctr"/>
            <a:r>
              <a:rPr lang="en-US" sz="1050" dirty="0"/>
              <a:t>furious, to, </a:t>
            </a:r>
          </a:p>
          <a:p>
            <a:pPr algn="ctr"/>
            <a:r>
              <a:rPr lang="en-US" sz="1050" dirty="0" err="1"/>
              <a:t>fas</a:t>
            </a:r>
            <a:r>
              <a:rPr lang="en-US" sz="1050" dirty="0"/>
              <a:t>, hah, sad ]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0884708-0883-2F4E-A737-03EF7A89F701}"/>
              </a:ext>
            </a:extLst>
          </p:cNvPr>
          <p:cNvSpPr txBox="1"/>
          <p:nvPr/>
        </p:nvSpPr>
        <p:spPr>
          <a:xfrm>
            <a:off x="6791511" y="2098916"/>
            <a:ext cx="155523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Split </a:t>
            </a:r>
            <a:r>
              <a:rPr lang="en-ID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menjadi</a:t>
            </a:r>
            <a:r>
              <a:rPr lang="en-ID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word token</a:t>
            </a:r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5CFEB629-A43F-1743-942A-2524C66918AE}"/>
              </a:ext>
            </a:extLst>
          </p:cNvPr>
          <p:cNvCxnSpPr>
            <a:stCxn id="33" idx="2"/>
            <a:endCxn id="36" idx="0"/>
          </p:cNvCxnSpPr>
          <p:nvPr/>
        </p:nvCxnSpPr>
        <p:spPr>
          <a:xfrm rot="5400000">
            <a:off x="5545249" y="-1020438"/>
            <a:ext cx="1101505" cy="88387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10266E9-0626-B041-AA88-C1178FA367EF}"/>
              </a:ext>
            </a:extLst>
          </p:cNvPr>
          <p:cNvSpPr txBox="1"/>
          <p:nvPr/>
        </p:nvSpPr>
        <p:spPr>
          <a:xfrm>
            <a:off x="9571285" y="2072053"/>
            <a:ext cx="1907895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Berikan</a:t>
            </a:r>
            <a:r>
              <a:rPr lang="en-ID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Entity tag </a:t>
            </a:r>
            <a:r>
              <a:rPr lang="en-ID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tiap</a:t>
            </a:r>
            <a:r>
              <a:rPr lang="en-ID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token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Entity tag </a:t>
            </a:r>
            <a:r>
              <a:rPr lang="en-ID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berupa</a:t>
            </a:r>
            <a:r>
              <a:rPr lang="en-ID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  <a:p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 Bad, Praise, Hero, O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69AE8AF-F235-4E48-A031-AB8429C89B25}"/>
              </a:ext>
            </a:extLst>
          </p:cNvPr>
          <p:cNvSpPr txBox="1"/>
          <p:nvPr/>
        </p:nvSpPr>
        <p:spPr>
          <a:xfrm>
            <a:off x="309902" y="3015431"/>
            <a:ext cx="1478290" cy="90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/>
              <a:t>Output Entity Masking: </a:t>
            </a:r>
          </a:p>
          <a:p>
            <a:pPr algn="ctr"/>
            <a:r>
              <a:rPr lang="en-US" sz="1050" dirty="0"/>
              <a:t>[ yes, XXBADXX, </a:t>
            </a:r>
          </a:p>
          <a:p>
            <a:pPr algn="ctr"/>
            <a:r>
              <a:rPr lang="en-US" sz="1050" dirty="0"/>
              <a:t>yeah, fast,  and, </a:t>
            </a:r>
          </a:p>
          <a:p>
            <a:pPr algn="ctr"/>
            <a:r>
              <a:rPr lang="en-US" sz="1050" dirty="0"/>
              <a:t>furious, to, </a:t>
            </a:r>
            <a:r>
              <a:rPr lang="en-US" sz="1050" dirty="0" err="1"/>
              <a:t>fas</a:t>
            </a:r>
            <a:r>
              <a:rPr lang="en-US" sz="1050" dirty="0"/>
              <a:t>, </a:t>
            </a:r>
          </a:p>
          <a:p>
            <a:pPr algn="ctr"/>
            <a:r>
              <a:rPr lang="en-US" sz="1050" dirty="0"/>
              <a:t>has, sad ]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9C8D268-493A-834B-8C73-6E411DD10B0F}"/>
              </a:ext>
            </a:extLst>
          </p:cNvPr>
          <p:cNvSpPr txBox="1"/>
          <p:nvPr/>
        </p:nvSpPr>
        <p:spPr>
          <a:xfrm>
            <a:off x="762008" y="4587026"/>
            <a:ext cx="1859805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Encoded token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menjadi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angka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algn="ctr"/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yang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menunjukkan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nomor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algn="ctr"/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indeksnya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pada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tabel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word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086B9532-0F55-BD4C-8FB1-1D1A86402494}"/>
              </a:ext>
            </a:extLst>
          </p:cNvPr>
          <p:cNvCxnSpPr/>
          <p:nvPr/>
        </p:nvCxnSpPr>
        <p:spPr>
          <a:xfrm>
            <a:off x="2644503" y="4649638"/>
            <a:ext cx="1010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2A56CDE-31DF-F74F-8482-BE850D8657E4}"/>
              </a:ext>
            </a:extLst>
          </p:cNvPr>
          <p:cNvCxnSpPr/>
          <p:nvPr/>
        </p:nvCxnSpPr>
        <p:spPr>
          <a:xfrm>
            <a:off x="5590760" y="4649638"/>
            <a:ext cx="1010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FA6E92EE-58A3-4F44-8783-54A1C8047185}"/>
              </a:ext>
            </a:extLst>
          </p:cNvPr>
          <p:cNvCxnSpPr/>
          <p:nvPr/>
        </p:nvCxnSpPr>
        <p:spPr>
          <a:xfrm>
            <a:off x="8537017" y="4649638"/>
            <a:ext cx="1010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6A4F9E4-FD28-C745-82A6-DD4CF89E3554}"/>
              </a:ext>
            </a:extLst>
          </p:cNvPr>
          <p:cNvSpPr txBox="1"/>
          <p:nvPr/>
        </p:nvSpPr>
        <p:spPr>
          <a:xfrm>
            <a:off x="3646488" y="4587026"/>
            <a:ext cx="1952778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Berikan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padding size,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untuk</a:t>
            </a:r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Menyamai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jumlah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token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dengan</a:t>
            </a:r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Jumlah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size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C522585-E92D-9B45-98E8-899FEDBC8776}"/>
              </a:ext>
            </a:extLst>
          </p:cNvPr>
          <p:cNvSpPr txBox="1"/>
          <p:nvPr/>
        </p:nvSpPr>
        <p:spPr>
          <a:xfrm>
            <a:off x="6896720" y="4587026"/>
            <a:ext cx="137730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Konversi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Token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ke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algn="ctr"/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vector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embeddingnya</a:t>
            </a:r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284A20E-A1DA-7B4A-94C2-9F9E8CBD0DA5}"/>
              </a:ext>
            </a:extLst>
          </p:cNvPr>
          <p:cNvSpPr txBox="1"/>
          <p:nvPr/>
        </p:nvSpPr>
        <p:spPr>
          <a:xfrm>
            <a:off x="9781286" y="4587026"/>
            <a:ext cx="1487908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Masukkan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dalam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model</a:t>
            </a:r>
          </a:p>
          <a:p>
            <a:pPr algn="ctr"/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Dilakukan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prediksi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hasil</a:t>
            </a:r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Toxic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atau</a:t>
            </a:r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05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tidak</a:t>
            </a:r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3" name="Document 72">
            <a:extLst>
              <a:ext uri="{FF2B5EF4-FFF2-40B4-BE49-F238E27FC236}">
                <a16:creationId xmlns:a16="http://schemas.microsoft.com/office/drawing/2014/main" id="{95CE5572-5B1F-5A4D-8282-C7D9BF127635}"/>
              </a:ext>
            </a:extLst>
          </p:cNvPr>
          <p:cNvSpPr/>
          <p:nvPr/>
        </p:nvSpPr>
        <p:spPr>
          <a:xfrm>
            <a:off x="910869" y="1579993"/>
            <a:ext cx="1733635" cy="1242802"/>
          </a:xfrm>
          <a:prstGeom prst="flowChartDocumen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 “yes dog. Yeah. </a:t>
            </a:r>
          </a:p>
          <a:p>
            <a:pPr algn="ctr"/>
            <a:r>
              <a:rPr lang="en-ID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Fast and furious. </a:t>
            </a:r>
          </a:p>
          <a:p>
            <a:pPr algn="ctr"/>
            <a:r>
              <a:rPr lang="en-ID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 </a:t>
            </a:r>
            <a:r>
              <a:rPr lang="en-ID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fas</a:t>
            </a:r>
            <a:r>
              <a:rPr lang="en-ID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Hah. sad.”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CA85A21-11C8-E94A-AC83-0AB2CE7EEF69}"/>
              </a:ext>
            </a:extLst>
          </p:cNvPr>
          <p:cNvSpPr txBox="1"/>
          <p:nvPr/>
        </p:nvSpPr>
        <p:spPr>
          <a:xfrm>
            <a:off x="9830362" y="715167"/>
            <a:ext cx="13897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Output NER:</a:t>
            </a:r>
          </a:p>
          <a:p>
            <a:pPr algn="ctr"/>
            <a:r>
              <a:rPr lang="en-US" sz="1050" dirty="0"/>
              <a:t> [ O, B-bad, O,  O,  O, </a:t>
            </a:r>
          </a:p>
          <a:p>
            <a:pPr algn="ctr"/>
            <a:r>
              <a:rPr lang="en-US" sz="1050" dirty="0"/>
              <a:t>O, O,  O, O, O ]</a:t>
            </a:r>
          </a:p>
        </p:txBody>
      </p:sp>
    </p:spTree>
    <p:extLst>
      <p:ext uri="{BB962C8B-B14F-4D97-AF65-F5344CB8AC3E}">
        <p14:creationId xmlns:p14="http://schemas.microsoft.com/office/powerpoint/2010/main" val="1226349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C87BCF71-1A6D-AB42-A4EF-794711FE6D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40D3A7-4691-EC4F-AFF1-A139C26832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02ADD1D-4138-3D4F-8C1E-43E03A420177}"/>
              </a:ext>
            </a:extLst>
          </p:cNvPr>
          <p:cNvSpPr txBox="1"/>
          <p:nvPr/>
        </p:nvSpPr>
        <p:spPr>
          <a:xfrm>
            <a:off x="381965" y="439545"/>
            <a:ext cx="14430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A P L I K A S I</a:t>
            </a:r>
          </a:p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S E J E N I S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CBAEC6-A2C8-B249-B7C5-09284C79C5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965" y="1637038"/>
            <a:ext cx="3275368" cy="328042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6B458B4F-89D5-E249-A95C-992E4D6CAA2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D862918A-9908-DF4B-9560-301A14598A90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2B8436-59A0-5C48-94A1-087797574F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34965" y="3333981"/>
            <a:ext cx="7277100" cy="127308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FAC72FA-053F-164B-AD40-C709E4624804}"/>
              </a:ext>
            </a:extLst>
          </p:cNvPr>
          <p:cNvSpPr/>
          <p:nvPr/>
        </p:nvSpPr>
        <p:spPr>
          <a:xfrm>
            <a:off x="284288" y="5037690"/>
            <a:ext cx="337304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M. Martens, S. Shen, A. </a:t>
            </a:r>
            <a:r>
              <a:rPr lang="en-US" sz="1050" dirty="0" err="1"/>
              <a:t>Iosup</a:t>
            </a:r>
            <a:r>
              <a:rPr lang="en-US" sz="1050" dirty="0"/>
              <a:t>, and F. </a:t>
            </a:r>
            <a:r>
              <a:rPr lang="en-US" sz="1050" dirty="0" err="1"/>
              <a:t>Kuipers</a:t>
            </a:r>
            <a:r>
              <a:rPr lang="en-US" sz="1050" dirty="0"/>
              <a:t>, “Toxicity detection in multiplayer online games,” </a:t>
            </a:r>
            <a:r>
              <a:rPr lang="en-US" sz="1050" dirty="0" err="1"/>
              <a:t>Annu</a:t>
            </a:r>
            <a:r>
              <a:rPr lang="en-US" sz="1050" dirty="0"/>
              <a:t>. Work. </a:t>
            </a:r>
            <a:r>
              <a:rPr lang="en-US" sz="1050" dirty="0" err="1"/>
              <a:t>Netw</a:t>
            </a:r>
            <a:r>
              <a:rPr lang="en-US" sz="1050" dirty="0"/>
              <a:t>. Syst. Support Games, vol. 2016-Janua, 2016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DC6E696-B808-A14C-8437-FCCC106E0398}"/>
              </a:ext>
            </a:extLst>
          </p:cNvPr>
          <p:cNvSpPr txBox="1"/>
          <p:nvPr/>
        </p:nvSpPr>
        <p:spPr>
          <a:xfrm>
            <a:off x="4532935" y="470245"/>
            <a:ext cx="6922088" cy="27699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Model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prediksi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dibangun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menggunakan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b="1" dirty="0">
                <a:latin typeface="Avenir Book" charset="0"/>
                <a:ea typeface="Avenir Book" charset="0"/>
                <a:cs typeface="Avenir Book" charset="0"/>
              </a:rPr>
              <a:t>Support Vector Machine (SVM)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dan feature </a:t>
            </a:r>
          </a:p>
          <a:p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menggunakan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b="1" dirty="0">
                <a:latin typeface="Avenir Book" charset="0"/>
                <a:ea typeface="Avenir Book" charset="0"/>
                <a:cs typeface="Avenir Book" charset="0"/>
              </a:rPr>
              <a:t>TF-IDF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b="1" dirty="0">
                <a:latin typeface="Avenir Book" charset="0"/>
                <a:ea typeface="Avenir Book" charset="0"/>
                <a:cs typeface="Avenir Book" charset="0"/>
              </a:rPr>
              <a:t>N-gram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. </a:t>
            </a:r>
          </a:p>
          <a:p>
            <a:endParaRPr lang="en-US" sz="1300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Penelitian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tersebut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bertujuan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menunjukkan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bahwa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perilaku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toxic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memiliki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dampak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, </a:t>
            </a:r>
          </a:p>
          <a:p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sehingga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riwayat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percakapan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dapat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dijadikan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fitur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memprediksi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hasil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dari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pertandingan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dalam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 game </a:t>
            </a:r>
            <a:r>
              <a:rPr lang="en-US" sz="1300" dirty="0" err="1">
                <a:latin typeface="Avenir Book" charset="0"/>
                <a:ea typeface="Avenir Book" charset="0"/>
                <a:cs typeface="Avenir Book" charset="0"/>
              </a:rPr>
              <a:t>tersebut</a:t>
            </a:r>
            <a:r>
              <a:rPr lang="en-US" sz="1300" dirty="0">
                <a:latin typeface="Avenir Book" charset="0"/>
                <a:ea typeface="Avenir Book" charset="0"/>
                <a:cs typeface="Avenir Book" charset="0"/>
              </a:rPr>
              <a:t>.</a:t>
            </a:r>
          </a:p>
          <a:p>
            <a:endParaRPr lang="en-US" sz="1300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Penelitian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tersebut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menemukan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bahwa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tim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yang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kalah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lebih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cenderung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300" dirty="0" err="1">
                <a:latin typeface="Avenir Book" charset="0"/>
                <a:ea typeface="Avenir Book" charset="0"/>
                <a:cs typeface="Avenir Book" charset="0"/>
              </a:rPr>
              <a:t>perilaku</a:t>
            </a:r>
            <a:r>
              <a:rPr lang="en-ID" sz="1300" dirty="0">
                <a:latin typeface="Avenir Book" charset="0"/>
                <a:ea typeface="Avenir Book" charset="0"/>
                <a:cs typeface="Avenir Book" charset="0"/>
              </a:rPr>
              <a:t> toxic. </a:t>
            </a:r>
          </a:p>
          <a:p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Pada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penelitian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ini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peneliti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mencoba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mengambil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bagian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bad word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saja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untuk</a:t>
            </a:r>
            <a:endParaRPr lang="en-ID" sz="1400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Memprediksi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hasil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pertandingan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dan</a:t>
            </a:r>
            <a:r>
              <a:rPr lang="en-ID" sz="1400" b="1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b="1" dirty="0" err="1">
                <a:latin typeface="Avenir Book" charset="0"/>
                <a:ea typeface="Avenir Book" charset="0"/>
                <a:cs typeface="Avenir Book" charset="0"/>
              </a:rPr>
              <a:t>akurasinya</a:t>
            </a:r>
            <a:r>
              <a:rPr lang="en-ID" sz="1400" b="1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b="1" dirty="0" err="1">
                <a:latin typeface="Avenir Book" charset="0"/>
                <a:ea typeface="Avenir Book" charset="0"/>
                <a:cs typeface="Avenir Book" charset="0"/>
              </a:rPr>
              <a:t>rendah</a:t>
            </a:r>
            <a:r>
              <a:rPr lang="en-ID" sz="1400" b="1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b="1" dirty="0" err="1">
                <a:latin typeface="Avenir Book" charset="0"/>
                <a:ea typeface="Avenir Book" charset="0"/>
                <a:cs typeface="Avenir Book" charset="0"/>
              </a:rPr>
              <a:t>yaitu</a:t>
            </a:r>
            <a:r>
              <a:rPr lang="en-ID" sz="1400" b="1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b="1" dirty="0" err="1">
                <a:latin typeface="Avenir Book" charset="0"/>
                <a:ea typeface="Avenir Book" charset="0"/>
                <a:cs typeface="Avenir Book" charset="0"/>
              </a:rPr>
              <a:t>sekitar</a:t>
            </a:r>
            <a:r>
              <a:rPr lang="en-ID" sz="1400" b="1" dirty="0">
                <a:latin typeface="Avenir Book" charset="0"/>
                <a:ea typeface="Avenir Book" charset="0"/>
                <a:cs typeface="Avenir Book" charset="0"/>
              </a:rPr>
              <a:t> 65%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.</a:t>
            </a:r>
          </a:p>
          <a:p>
            <a:endParaRPr lang="en-ID" sz="1400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Kesimpulannya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penggunaan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b="1" dirty="0">
                <a:latin typeface="Avenir Book" charset="0"/>
                <a:ea typeface="Avenir Book" charset="0"/>
                <a:cs typeface="Avenir Book" charset="0"/>
              </a:rPr>
              <a:t>bad word </a:t>
            </a:r>
            <a:r>
              <a:rPr lang="en-ID" sz="1400" b="1" dirty="0" err="1">
                <a:latin typeface="Avenir Book" charset="0"/>
                <a:ea typeface="Avenir Book" charset="0"/>
                <a:cs typeface="Avenir Book" charset="0"/>
              </a:rPr>
              <a:t>saja</a:t>
            </a:r>
            <a:r>
              <a:rPr lang="en-ID" sz="1400" b="1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b="1" dirty="0" err="1"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ID" sz="1400" b="1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b="1" dirty="0" err="1">
                <a:latin typeface="Avenir Book" charset="0"/>
                <a:ea typeface="Avenir Book" charset="0"/>
                <a:cs typeface="Avenir Book" charset="0"/>
              </a:rPr>
              <a:t>bisa</a:t>
            </a:r>
            <a:r>
              <a:rPr lang="en-ID" sz="1400" b="1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b="1" dirty="0" err="1">
                <a:latin typeface="Avenir Book" charset="0"/>
                <a:ea typeface="Avenir Book" charset="0"/>
                <a:cs typeface="Avenir Book" charset="0"/>
              </a:rPr>
              <a:t>diandalkan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memprediksi</a:t>
            </a:r>
            <a:endParaRPr lang="en-ID" sz="1400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Hasil </a:t>
            </a:r>
            <a:r>
              <a:rPr lang="en-ID" sz="1400" dirty="0" err="1">
                <a:latin typeface="Avenir Book" charset="0"/>
                <a:ea typeface="Avenir Book" charset="0"/>
                <a:cs typeface="Avenir Book" charset="0"/>
              </a:rPr>
              <a:t>pertandingan</a:t>
            </a:r>
            <a:r>
              <a:rPr lang="en-ID" sz="1400" dirty="0">
                <a:latin typeface="Avenir Book" charset="0"/>
                <a:ea typeface="Avenir Book" charset="0"/>
                <a:cs typeface="Avenir Book" charset="0"/>
              </a:rPr>
              <a:t>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633D53A-92F9-EF43-9A5B-8E111A6E06F4}"/>
              </a:ext>
            </a:extLst>
          </p:cNvPr>
          <p:cNvCxnSpPr>
            <a:cxnSpLocks/>
          </p:cNvCxnSpPr>
          <p:nvPr/>
        </p:nvCxnSpPr>
        <p:spPr>
          <a:xfrm>
            <a:off x="4127500" y="470245"/>
            <a:ext cx="0" cy="547335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2FA74AF-2088-D046-861A-3B445B5E2C68}"/>
              </a:ext>
            </a:extLst>
          </p:cNvPr>
          <p:cNvSpPr txBox="1"/>
          <p:nvPr/>
        </p:nvSpPr>
        <p:spPr>
          <a:xfrm>
            <a:off x="4532935" y="4615000"/>
            <a:ext cx="7281160" cy="14533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Model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identifikasi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toxic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menggunakan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rule based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n-gram yang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sudah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dibangun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dipilih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sebanyak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100 n-gram token yang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kemunculannya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terbanyak</a:t>
            </a:r>
            <a:endParaRPr lang="en-ID" sz="1200" dirty="0">
              <a:latin typeface="Avenir Book" charset="0"/>
              <a:ea typeface="Avenir Book" charset="0"/>
              <a:cs typeface="Avenir Book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1-gram proses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penentuan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berdasarkan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token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tersebut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memiliki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makna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menghina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atau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tidak</a:t>
            </a:r>
            <a:endParaRPr lang="en-ID" sz="1200" dirty="0">
              <a:latin typeface="Avenir Book" charset="0"/>
              <a:ea typeface="Avenir Book" charset="0"/>
              <a:cs typeface="Avenir Book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2-gram, 3-gram, dan 4-gram token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tersebut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memiliki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makna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menghina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ke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seseorang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atau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tidak</a:t>
            </a:r>
            <a:endParaRPr lang="en-ID" sz="1200" dirty="0">
              <a:latin typeface="Avenir Book" charset="0"/>
              <a:ea typeface="Avenir Book" charset="0"/>
              <a:cs typeface="Avenir Book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N-gram token yang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telah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dipilih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sebagai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toxic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dibandingkan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kalimat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yang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ingin</a:t>
            </a:r>
            <a:r>
              <a:rPr lang="en-ID" sz="12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ID" sz="1200" dirty="0" err="1">
                <a:latin typeface="Avenir Book" charset="0"/>
                <a:ea typeface="Avenir Book" charset="0"/>
                <a:cs typeface="Avenir Book" charset="0"/>
              </a:rPr>
              <a:t>diidentifikasi</a:t>
            </a:r>
            <a:endParaRPr lang="en-ID" sz="1200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696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B4CA9DA6-29BB-314A-B0EE-84421C648B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622518" y="23770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7B7E42-523E-6648-84F8-A6400CBEFD98}"/>
              </a:ext>
            </a:extLst>
          </p:cNvPr>
          <p:cNvSpPr/>
          <p:nvPr/>
        </p:nvSpPr>
        <p:spPr>
          <a:xfrm>
            <a:off x="595665" y="1679037"/>
            <a:ext cx="28360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Named Entity Recognition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43EF658-785C-5943-94E8-C7B42FF26440}"/>
              </a:ext>
            </a:extLst>
          </p:cNvPr>
          <p:cNvSpPr/>
          <p:nvPr/>
        </p:nvSpPr>
        <p:spPr>
          <a:xfrm>
            <a:off x="585246" y="2608418"/>
            <a:ext cx="3339250" cy="2861472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1EA7E1-95F7-1B45-A802-E2375DA9DE13}"/>
              </a:ext>
            </a:extLst>
          </p:cNvPr>
          <p:cNvSpPr txBox="1"/>
          <p:nvPr/>
        </p:nvSpPr>
        <p:spPr>
          <a:xfrm>
            <a:off x="646417" y="2698363"/>
            <a:ext cx="899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TEKNIK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56409C-79F4-9C40-A844-FFDCD0B0D2C8}"/>
              </a:ext>
            </a:extLst>
          </p:cNvPr>
          <p:cNvSpPr txBox="1"/>
          <p:nvPr/>
        </p:nvSpPr>
        <p:spPr>
          <a:xfrm>
            <a:off x="711756" y="3062386"/>
            <a:ext cx="3212739" cy="17303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Feature Extraction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Word parts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Lower/title/upper flags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Features of nearby words)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Ubah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menjadi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format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sklearn-crfsuite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Setiap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kalimat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dikonversi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ke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daftar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kamus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65B5FDE-67AF-0B4E-BD8A-79815FE11EA9}"/>
              </a:ext>
            </a:extLst>
          </p:cNvPr>
          <p:cNvSpPr/>
          <p:nvPr/>
        </p:nvSpPr>
        <p:spPr>
          <a:xfrm>
            <a:off x="4089677" y="2608418"/>
            <a:ext cx="4590656" cy="2861472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164915-ECD5-BD4A-9839-CD452A3A230D}"/>
              </a:ext>
            </a:extLst>
          </p:cNvPr>
          <p:cNvSpPr txBox="1"/>
          <p:nvPr/>
        </p:nvSpPr>
        <p:spPr>
          <a:xfrm>
            <a:off x="4150849" y="2698363"/>
            <a:ext cx="16360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DATA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1657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M O D U L</a:t>
            </a:r>
          </a:p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N L P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9223E1-0290-CD4A-8B2D-A293F7D3785D}"/>
              </a:ext>
            </a:extLst>
          </p:cNvPr>
          <p:cNvSpPr txBox="1"/>
          <p:nvPr/>
        </p:nvSpPr>
        <p:spPr>
          <a:xfrm>
            <a:off x="585246" y="2124302"/>
            <a:ext cx="10586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Pembangunan NER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Conditional Random Fields  (CRFs) yang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umum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digunakan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labeling dan parsing sequential data.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39B96D-B207-6A4F-9946-7181DDD00E2A}"/>
              </a:ext>
            </a:extLst>
          </p:cNvPr>
          <p:cNvSpPr/>
          <p:nvPr/>
        </p:nvSpPr>
        <p:spPr>
          <a:xfrm>
            <a:off x="646417" y="4762203"/>
            <a:ext cx="3096551" cy="622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Lalu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dilakukan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split data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train (70%)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dan test data (30%)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F8CED14-C58B-4C47-9665-157799E4643A}"/>
              </a:ext>
            </a:extLst>
          </p:cNvPr>
          <p:cNvSpPr txBox="1"/>
          <p:nvPr/>
        </p:nvSpPr>
        <p:spPr>
          <a:xfrm>
            <a:off x="4150849" y="3062386"/>
            <a:ext cx="2942857" cy="17303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Train model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menggunakan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dataset 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dota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2 chat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sebanyak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241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kalimat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yang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sudah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dilakukan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manual labeling 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Entity Tags (O, hero, praise, bad). 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format tagging IOB.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Bentuk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datasetnya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sebagai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berikut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6BDBD3-7312-7E4F-8562-B485657452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2566" y="2698363"/>
            <a:ext cx="1556248" cy="2688065"/>
          </a:xfrm>
          <a:prstGeom prst="rect">
            <a:avLst/>
          </a:prstGeom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D1C96A66-C329-294A-A1EE-16D580CB3D91}"/>
              </a:ext>
            </a:extLst>
          </p:cNvPr>
          <p:cNvSpPr/>
          <p:nvPr/>
        </p:nvSpPr>
        <p:spPr>
          <a:xfrm>
            <a:off x="8845514" y="2611618"/>
            <a:ext cx="2784965" cy="2861472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C70B863-5822-4C4A-9DFD-1D4EDA9D4B56}"/>
              </a:ext>
            </a:extLst>
          </p:cNvPr>
          <p:cNvSpPr txBox="1"/>
          <p:nvPr/>
        </p:nvSpPr>
        <p:spPr>
          <a:xfrm>
            <a:off x="8906686" y="2701563"/>
            <a:ext cx="16360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HASIL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4D885F4-803D-2E43-B496-C332EB8964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1723" y="3072135"/>
            <a:ext cx="2135257" cy="231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089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2283370C-6CD6-8349-A796-292E26E004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622518" y="23770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7B7E42-523E-6648-84F8-A6400CBEFD98}"/>
              </a:ext>
            </a:extLst>
          </p:cNvPr>
          <p:cNvSpPr/>
          <p:nvPr/>
        </p:nvSpPr>
        <p:spPr>
          <a:xfrm>
            <a:off x="595665" y="1679037"/>
            <a:ext cx="1944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Word Embedding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43EF658-785C-5943-94E8-C7B42FF26440}"/>
              </a:ext>
            </a:extLst>
          </p:cNvPr>
          <p:cNvSpPr/>
          <p:nvPr/>
        </p:nvSpPr>
        <p:spPr>
          <a:xfrm>
            <a:off x="585245" y="2976718"/>
            <a:ext cx="6374355" cy="2861472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1EA7E1-95F7-1B45-A802-E2375DA9DE13}"/>
              </a:ext>
            </a:extLst>
          </p:cNvPr>
          <p:cNvSpPr txBox="1"/>
          <p:nvPr/>
        </p:nvSpPr>
        <p:spPr>
          <a:xfrm>
            <a:off x="646417" y="3066663"/>
            <a:ext cx="899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TEKNIK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65B5FDE-67AF-0B4E-BD8A-79815FE11EA9}"/>
              </a:ext>
            </a:extLst>
          </p:cNvPr>
          <p:cNvSpPr/>
          <p:nvPr/>
        </p:nvSpPr>
        <p:spPr>
          <a:xfrm>
            <a:off x="7162311" y="2976718"/>
            <a:ext cx="4241733" cy="2861472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164915-ECD5-BD4A-9839-CD452A3A230D}"/>
              </a:ext>
            </a:extLst>
          </p:cNvPr>
          <p:cNvSpPr txBox="1"/>
          <p:nvPr/>
        </p:nvSpPr>
        <p:spPr>
          <a:xfrm>
            <a:off x="7243857" y="3035368"/>
            <a:ext cx="16360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DATA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1657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M O D U L</a:t>
            </a:r>
          </a:p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N L P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9223E1-0290-CD4A-8B2D-A293F7D3785D}"/>
              </a:ext>
            </a:extLst>
          </p:cNvPr>
          <p:cNvSpPr txBox="1"/>
          <p:nvPr/>
        </p:nvSpPr>
        <p:spPr>
          <a:xfrm>
            <a:off x="585246" y="2124302"/>
            <a:ext cx="6027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Pembangunan model Word Embedding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menggunakan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teknik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Skip-Gram.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62A463-F454-9749-BD27-7FD357788A3B}"/>
              </a:ext>
            </a:extLst>
          </p:cNvPr>
          <p:cNvSpPr/>
          <p:nvPr/>
        </p:nvSpPr>
        <p:spPr>
          <a:xfrm>
            <a:off x="714816" y="3497031"/>
            <a:ext cx="1279966" cy="622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Membuat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word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index table: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21C32B3-1CDA-4B47-8360-BE88B12FB077}"/>
              </a:ext>
            </a:extLst>
          </p:cNvPr>
          <p:cNvSpPr txBox="1"/>
          <p:nvPr/>
        </p:nvSpPr>
        <p:spPr>
          <a:xfrm>
            <a:off x="2413883" y="3497031"/>
            <a:ext cx="1461106" cy="622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Membuat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Tabel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word embedding 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F313EE7-D428-5A4C-8006-F5671E2084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956" y="4237446"/>
            <a:ext cx="1117600" cy="14097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43FB4D7-EEA1-D948-B691-1F00792DAD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57257" y="4237446"/>
            <a:ext cx="4279900" cy="1409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857D00B-584F-224B-BC9A-FD863951C5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08185" y="3150772"/>
            <a:ext cx="2197922" cy="251336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A1F9F4E-0B7C-1747-991D-5DD1CADAF2F8}"/>
              </a:ext>
            </a:extLst>
          </p:cNvPr>
          <p:cNvSpPr txBox="1"/>
          <p:nvPr/>
        </p:nvSpPr>
        <p:spPr>
          <a:xfrm>
            <a:off x="7244298" y="3365576"/>
            <a:ext cx="1494320" cy="622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Bentuk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datasetnya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sebagai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berikut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848CB25-F8A8-1945-B822-F8E99525496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3692"/>
          <a:stretch/>
        </p:blipFill>
        <p:spPr>
          <a:xfrm>
            <a:off x="6855682" y="720053"/>
            <a:ext cx="4473229" cy="183471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95212D2-6A12-D64E-A73D-9AE03F1C0C6A}"/>
              </a:ext>
            </a:extLst>
          </p:cNvPr>
          <p:cNvSpPr/>
          <p:nvPr/>
        </p:nvSpPr>
        <p:spPr>
          <a:xfrm>
            <a:off x="6855682" y="2613421"/>
            <a:ext cx="44732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1000" dirty="0">
                <a:solidFill>
                  <a:srgbClr val="000000"/>
                </a:solidFill>
                <a:latin typeface="Avenir Book" panose="02000503020000020003" pitchFamily="2" charset="0"/>
              </a:rPr>
              <a:t>Source : </a:t>
            </a:r>
            <a:r>
              <a:rPr lang="en-ID" sz="1000" u="sng" dirty="0">
                <a:solidFill>
                  <a:srgbClr val="296EAA"/>
                </a:solidFill>
                <a:latin typeface="Avenir Book" panose="02000503020000020003" pitchFamily="2" charset="0"/>
                <a:hlinkClick r:id="rId10"/>
              </a:rPr>
              <a:t>https://miro.medium.com/max/1700/0*yxs3JKs5bKc4c_i8.png</a:t>
            </a:r>
            <a:endParaRPr lang="en-US" sz="10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0076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>
            <a:extLst>
              <a:ext uri="{FF2B5EF4-FFF2-40B4-BE49-F238E27FC236}">
                <a16:creationId xmlns:a16="http://schemas.microsoft.com/office/drawing/2014/main" id="{A9D6A599-390E-5F4E-ACB9-BFF2564DD7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622518" y="19439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7B7E42-523E-6648-84F8-A6400CBEFD98}"/>
              </a:ext>
            </a:extLst>
          </p:cNvPr>
          <p:cNvSpPr/>
          <p:nvPr/>
        </p:nvSpPr>
        <p:spPr>
          <a:xfrm>
            <a:off x="595665" y="1666337"/>
            <a:ext cx="20874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Text Classification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1657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M O D U L</a:t>
            </a:r>
          </a:p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N L P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9854551C-9B43-2348-9F97-FB74A64D23A3}"/>
              </a:ext>
            </a:extLst>
          </p:cNvPr>
          <p:cNvSpPr/>
          <p:nvPr/>
        </p:nvSpPr>
        <p:spPr>
          <a:xfrm>
            <a:off x="585245" y="2175332"/>
            <a:ext cx="5294785" cy="3679367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975E44-E70D-AF40-9DF2-652FBC794F70}"/>
              </a:ext>
            </a:extLst>
          </p:cNvPr>
          <p:cNvSpPr txBox="1"/>
          <p:nvPr/>
        </p:nvSpPr>
        <p:spPr>
          <a:xfrm>
            <a:off x="646417" y="2265278"/>
            <a:ext cx="899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TEKNIK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118D79A-7DBC-E34A-BA4E-6A33948A973F}"/>
              </a:ext>
            </a:extLst>
          </p:cNvPr>
          <p:cNvSpPr txBox="1"/>
          <p:nvPr/>
        </p:nvSpPr>
        <p:spPr>
          <a:xfrm>
            <a:off x="711756" y="2629301"/>
            <a:ext cx="742511" cy="3453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1. LSTM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6696C4A6-133C-8742-B6F7-9DEADBD0938E}"/>
              </a:ext>
            </a:extLst>
          </p:cNvPr>
          <p:cNvSpPr/>
          <p:nvPr/>
        </p:nvSpPr>
        <p:spPr>
          <a:xfrm>
            <a:off x="6147796" y="2175332"/>
            <a:ext cx="5458958" cy="3679366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8A3CF8F-E3EA-184C-AAE9-DDE8E44D9C5A}"/>
              </a:ext>
            </a:extLst>
          </p:cNvPr>
          <p:cNvSpPr txBox="1"/>
          <p:nvPr/>
        </p:nvSpPr>
        <p:spPr>
          <a:xfrm>
            <a:off x="6224739" y="2265278"/>
            <a:ext cx="16360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DATA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C55BB3-4B33-B347-9306-F3819A3799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754" y="3057800"/>
            <a:ext cx="4847645" cy="48747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E8A39A8-ECCE-3840-97E8-B02EF4C29199}"/>
              </a:ext>
            </a:extLst>
          </p:cNvPr>
          <p:cNvSpPr txBox="1"/>
          <p:nvPr/>
        </p:nvSpPr>
        <p:spPr>
          <a:xfrm>
            <a:off x="711756" y="3545273"/>
            <a:ext cx="1639038" cy="3453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2. Bidirectional LSTM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C3CCBF-9631-AD49-9735-5919C8DEF8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753" y="3954960"/>
            <a:ext cx="4847644" cy="487473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4E50A6EC-744E-AE45-A9B4-CFE2359EF4C8}"/>
              </a:ext>
            </a:extLst>
          </p:cNvPr>
          <p:cNvSpPr/>
          <p:nvPr/>
        </p:nvSpPr>
        <p:spPr>
          <a:xfrm>
            <a:off x="639180" y="4480973"/>
            <a:ext cx="5240849" cy="131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Input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: Daftar token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dari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dokumen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yang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telah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di encoding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menggunakan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tabel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word index. </a:t>
            </a:r>
          </a:p>
          <a:p>
            <a:pPr>
              <a:lnSpc>
                <a:spcPct val="150000"/>
              </a:lnSpc>
            </a:pPr>
            <a:endParaRPr lang="en-US" sz="500" dirty="0">
              <a:solidFill>
                <a:schemeClr val="tx1">
                  <a:lumMod val="85000"/>
                  <a:lumOff val="1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Output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: Hasil classification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berupa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nilai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peluang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dokumen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tersebut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terhadap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suatu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kelas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1AB52F-DA65-7F44-8B57-D5078D0E56C5}"/>
              </a:ext>
            </a:extLst>
          </p:cNvPr>
          <p:cNvSpPr txBox="1"/>
          <p:nvPr/>
        </p:nvSpPr>
        <p:spPr>
          <a:xfrm>
            <a:off x="6220578" y="2623706"/>
            <a:ext cx="2595582" cy="3453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Bentuk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datasetnya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sebagai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berikut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39561B-808F-A948-A562-6896A2A0989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13496" y="3005055"/>
            <a:ext cx="5166747" cy="1218822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E9CE1E90-5566-1D49-B909-3A3B72775F9E}"/>
              </a:ext>
            </a:extLst>
          </p:cNvPr>
          <p:cNvSpPr txBox="1"/>
          <p:nvPr/>
        </p:nvSpPr>
        <p:spPr>
          <a:xfrm>
            <a:off x="6233278" y="4300077"/>
            <a:ext cx="4983480" cy="14533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Penjelasan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Kolom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Category: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Jika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value 0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berarti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tidak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toxic dan 1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berarti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toxic.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Match: ID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pertandingan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Slot: slot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pada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pertandingan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tersebut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Text: Kumpulan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percakapan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pemain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pada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pertandingan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tersebut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4862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9FFD7FB1-FF10-3440-BC56-03AFD7177D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2"/>
          <a:stretch/>
        </p:blipFill>
        <p:spPr>
          <a:xfrm>
            <a:off x="12700" y="0"/>
            <a:ext cx="2820274" cy="1895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56D833-C7F7-4964-9B5C-4E28F49BA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9103242" y="3839709"/>
            <a:ext cx="3088757" cy="3018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BD5EFE-18FA-45A7-BA6F-D8F1766F34E0}"/>
              </a:ext>
            </a:extLst>
          </p:cNvPr>
          <p:cNvSpPr txBox="1"/>
          <p:nvPr/>
        </p:nvSpPr>
        <p:spPr>
          <a:xfrm>
            <a:off x="5622518" y="19693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7F2B76-F902-E442-8696-1C8D9B9828E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rcRect/>
          <a:stretch/>
        </p:blipFill>
        <p:spPr>
          <a:xfrm>
            <a:off x="381965" y="6068703"/>
            <a:ext cx="528904" cy="52890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8F7B1A6-8126-5D40-9FC9-1E8BD0B8F518}"/>
              </a:ext>
            </a:extLst>
          </p:cNvPr>
          <p:cNvSpPr/>
          <p:nvPr/>
        </p:nvSpPr>
        <p:spPr>
          <a:xfrm>
            <a:off x="958657" y="6117711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Sekolah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Teknik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Elektro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dan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Informatika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Institut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11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Teknologi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Bandung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0DA7D7D-9DA2-C244-9631-9291E7C16A95}"/>
              </a:ext>
            </a:extLst>
          </p:cNvPr>
          <p:cNvSpPr txBox="1"/>
          <p:nvPr/>
        </p:nvSpPr>
        <p:spPr>
          <a:xfrm>
            <a:off x="381965" y="439545"/>
            <a:ext cx="11657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M O D U L</a:t>
            </a:r>
          </a:p>
          <a:p>
            <a:r>
              <a:rPr lang="en-US" sz="1600" dirty="0">
                <a:latin typeface="Avenir Book" charset="0"/>
                <a:ea typeface="Avenir Book" charset="0"/>
                <a:cs typeface="Avenir Book" charset="0"/>
              </a:rPr>
              <a:t>N L P</a:t>
            </a:r>
            <a:endParaRPr lang="en-ID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9854551C-9B43-2348-9F97-FB74A64D23A3}"/>
              </a:ext>
            </a:extLst>
          </p:cNvPr>
          <p:cNvSpPr/>
          <p:nvPr/>
        </p:nvSpPr>
        <p:spPr>
          <a:xfrm>
            <a:off x="585245" y="2175332"/>
            <a:ext cx="4037555" cy="3679367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975E44-E70D-AF40-9DF2-652FBC794F70}"/>
              </a:ext>
            </a:extLst>
          </p:cNvPr>
          <p:cNvSpPr txBox="1"/>
          <p:nvPr/>
        </p:nvSpPr>
        <p:spPr>
          <a:xfrm>
            <a:off x="646417" y="2265278"/>
            <a:ext cx="709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DATA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6696C4A6-133C-8742-B6F7-9DEADBD0938E}"/>
              </a:ext>
            </a:extLst>
          </p:cNvPr>
          <p:cNvSpPr/>
          <p:nvPr/>
        </p:nvSpPr>
        <p:spPr>
          <a:xfrm>
            <a:off x="4804602" y="2175332"/>
            <a:ext cx="6802152" cy="3679366"/>
          </a:xfrm>
          <a:prstGeom prst="roundRect">
            <a:avLst>
              <a:gd name="adj" fmla="val 5877"/>
            </a:avLst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8A3CF8F-E3EA-184C-AAE9-DDE8E44D9C5A}"/>
              </a:ext>
            </a:extLst>
          </p:cNvPr>
          <p:cNvSpPr txBox="1"/>
          <p:nvPr/>
        </p:nvSpPr>
        <p:spPr>
          <a:xfrm>
            <a:off x="4896869" y="2265278"/>
            <a:ext cx="16360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Avenir Book" charset="0"/>
                <a:ea typeface="Avenir Book" charset="0"/>
                <a:cs typeface="Avenir Book" charset="0"/>
              </a:rPr>
              <a:t>EKSPERIMEN </a:t>
            </a:r>
            <a:endParaRPr lang="en-ID" sz="1600" b="1" dirty="0">
              <a:solidFill>
                <a:srgbClr val="0070C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1AB52F-DA65-7F44-8B57-D5078D0E56C5}"/>
              </a:ext>
            </a:extLst>
          </p:cNvPr>
          <p:cNvSpPr txBox="1"/>
          <p:nvPr/>
        </p:nvSpPr>
        <p:spPr>
          <a:xfrm>
            <a:off x="4958326" y="2603832"/>
            <a:ext cx="6466627" cy="200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Eksperimen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akan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dilakukan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dalam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beberapa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skenario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untuk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mencari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model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terbaik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menggunakan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validation test dan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dengan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menggunakan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beberapa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parameter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yaitu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</a:p>
          <a:p>
            <a:pPr>
              <a:lnSpc>
                <a:spcPct val="150000"/>
              </a:lnSpc>
            </a:pP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Teknik: LSTM dan Bidirectional LSTM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Entity Masking: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Memakai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Entity Masking dan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tanda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Entity Masking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Panjang Vector Embedding: 50 dan 100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Dropout Layer: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Memakai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Dropout Layer dan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tanpa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Dropout Layer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9C62F0-FCA9-744A-8EA7-D7E14E732F48}"/>
              </a:ext>
            </a:extLst>
          </p:cNvPr>
          <p:cNvSpPr txBox="1"/>
          <p:nvPr/>
        </p:nvSpPr>
        <p:spPr>
          <a:xfrm>
            <a:off x="646417" y="2623706"/>
            <a:ext cx="3518912" cy="3453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Jumlah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Category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dalam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dataset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sebagai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berikut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70A237-802D-0A46-9E33-9A77B60F3D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047" y="3435762"/>
            <a:ext cx="3690386" cy="2208182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F95FEBB9-BD36-DB43-AF1E-2CBBA893443E}"/>
              </a:ext>
            </a:extLst>
          </p:cNvPr>
          <p:cNvSpPr/>
          <p:nvPr/>
        </p:nvSpPr>
        <p:spPr>
          <a:xfrm>
            <a:off x="595665" y="1666337"/>
            <a:ext cx="20874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Text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194269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1371</TotalTime>
  <Words>4650</Words>
  <Application>Microsoft Office PowerPoint</Application>
  <PresentationFormat>Widescreen</PresentationFormat>
  <Paragraphs>510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Roboto Medium</vt:lpstr>
      <vt:lpstr>Calibri Light</vt:lpstr>
      <vt:lpstr>Avenir Book</vt:lpstr>
      <vt:lpstr>Roboto</vt:lpstr>
      <vt:lpstr>Arial</vt:lpstr>
      <vt:lpstr>Roboto Light</vt:lpstr>
      <vt:lpstr>Calibri</vt:lpstr>
      <vt:lpstr>Segoe UI Black</vt:lpstr>
      <vt:lpstr>Karla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arrivaldwi sentosa</dc:creator>
  <cp:lastModifiedBy>isjhar kautsar</cp:lastModifiedBy>
  <cp:revision>154</cp:revision>
  <dcterms:created xsi:type="dcterms:W3CDTF">2019-05-30T21:39:37Z</dcterms:created>
  <dcterms:modified xsi:type="dcterms:W3CDTF">2020-04-13T01:10:39Z</dcterms:modified>
</cp:coreProperties>
</file>

<file path=docProps/thumbnail.jpeg>
</file>